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Merriweather Light"/>
      <p:regular r:id="rId42"/>
      <p:bold r:id="rId43"/>
      <p:italic r:id="rId44"/>
      <p:boldItalic r:id="rId45"/>
    </p:embeddedFont>
    <p:embeddedFont>
      <p:font typeface="Montserrat"/>
      <p:regular r:id="rId46"/>
      <p:bold r:id="rId47"/>
      <p:italic r:id="rId48"/>
      <p:boldItalic r:id="rId49"/>
    </p:embeddedFont>
    <p:embeddedFont>
      <p:font typeface="Open Sans SemiBold"/>
      <p:regular r:id="rId50"/>
      <p:bold r:id="rId51"/>
      <p:italic r:id="rId52"/>
      <p:boldItalic r:id="rId53"/>
    </p:embeddedFont>
    <p:embeddedFont>
      <p:font typeface="Vidaloka"/>
      <p:regular r:id="rId54"/>
    </p:embeddedFont>
    <p:embeddedFont>
      <p:font typeface="Russo One"/>
      <p:regular r:id="rId55"/>
    </p:embeddedFont>
    <p:embeddedFont>
      <p:font typeface="Mako"/>
      <p:regular r:id="rId56"/>
    </p:embeddedFont>
    <p:embeddedFont>
      <p:font typeface="Crimson Text"/>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MerriweatherLight-regular.fntdata"/><Relationship Id="rId41" Type="http://schemas.openxmlformats.org/officeDocument/2006/relationships/slide" Target="slides/slide37.xml"/><Relationship Id="rId44" Type="http://schemas.openxmlformats.org/officeDocument/2006/relationships/font" Target="fonts/MerriweatherLight-italic.fntdata"/><Relationship Id="rId43" Type="http://schemas.openxmlformats.org/officeDocument/2006/relationships/font" Target="fonts/MerriweatherLight-bold.fntdata"/><Relationship Id="rId46" Type="http://schemas.openxmlformats.org/officeDocument/2006/relationships/font" Target="fonts/Montserrat-regular.fntdata"/><Relationship Id="rId45" Type="http://schemas.openxmlformats.org/officeDocument/2006/relationships/font" Target="fonts/Merriweather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6.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rimsonTex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7.xml"/><Relationship Id="rId55" Type="http://schemas.openxmlformats.org/officeDocument/2006/relationships/font" Target="fonts/RussoOne-regular.fntdata"/><Relationship Id="rId10" Type="http://schemas.openxmlformats.org/officeDocument/2006/relationships/slide" Target="slides/slide6.xml"/><Relationship Id="rId54" Type="http://schemas.openxmlformats.org/officeDocument/2006/relationships/font" Target="fonts/Vidaloka-regular.fntdata"/><Relationship Id="rId13" Type="http://schemas.openxmlformats.org/officeDocument/2006/relationships/slide" Target="slides/slide9.xml"/><Relationship Id="rId57" Type="http://schemas.openxmlformats.org/officeDocument/2006/relationships/font" Target="fonts/CrimsonText-regular.fntdata"/><Relationship Id="rId12" Type="http://schemas.openxmlformats.org/officeDocument/2006/relationships/slide" Target="slides/slide8.xml"/><Relationship Id="rId56" Type="http://schemas.openxmlformats.org/officeDocument/2006/relationships/font" Target="fonts/Mako-regular.fntdata"/><Relationship Id="rId15" Type="http://schemas.openxmlformats.org/officeDocument/2006/relationships/slide" Target="slides/slide11.xml"/><Relationship Id="rId59" Type="http://schemas.openxmlformats.org/officeDocument/2006/relationships/font" Target="fonts/CrimsonText-italic.fntdata"/><Relationship Id="rId14" Type="http://schemas.openxmlformats.org/officeDocument/2006/relationships/slide" Target="slides/slide10.xml"/><Relationship Id="rId58" Type="http://schemas.openxmlformats.org/officeDocument/2006/relationships/font" Target="fonts/CrimsonTex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3754dbedf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3754dbedf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754dbedf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754dbedf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3754dbedf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3754dbedf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3754dbedf8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3754dbedf8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3754dbedf8_4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3754dbedf8_4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754dbedf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754dbedf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754dbedf8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754dbedf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754dbedf8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754dbedf8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754dbedf8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3754dbedf8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3754dbedf8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3754dbedf8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3754dbedf8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754dbedf8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3754dbedf8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3754dbedf8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3754dbedf8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3754dbedf8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3754dbedf8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3754dbedf8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3754dbedf8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3754dbedf8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3754dbedf8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3754dbedf8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3754dbedf8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3754dbedf8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3754dbedf8_4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3754dbedf8_4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3754dbedf8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3754dbedf8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3754dbedf8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3754dbedf8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3754dbedf8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3754dbedf8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3754dbedf8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3754dbedf8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3754dbedf8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3754dbedf8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3754dbedf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3754dbedf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754dbedf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3754dbedf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754dbedf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754dbedf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3754dbed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3754dbed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3754dbed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3754dbed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3754dbedf8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3754dbedf8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3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hyperlink" Target="https://www.kdnuggets.com/decision-tree-algorithm-explained.html" TargetMode="External"/><Relationship Id="rId4" Type="http://schemas.openxmlformats.org/officeDocument/2006/relationships/hyperlink" Target="https://www.imarcgroup.com/football-market" TargetMode="External"/><Relationship Id="rId5" Type="http://schemas.openxmlformats.org/officeDocument/2006/relationships/hyperlink" Target="https://corporatefinanceinstitute.com/resources/data-science/r-squared/" TargetMode="External"/><Relationship Id="rId6" Type="http://schemas.openxmlformats.org/officeDocument/2006/relationships/hyperlink" Target="https://c3.ai/glossary/data-science/root-mean-square-error-rmse/" TargetMode="External"/><Relationship Id="rId7" Type="http://schemas.openxmlformats.org/officeDocument/2006/relationships/hyperlink" Target="https://towardsdatascience.com/understanding-random-forest-58381e0602d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www.youtube.com/watch?v=cMRt5B13cDs" TargetMode="External"/><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3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7.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SC1015 MINI PROJECT</a:t>
            </a:r>
            <a:endParaRPr/>
          </a:p>
        </p:txBody>
      </p:sp>
      <p:sp>
        <p:nvSpPr>
          <p:cNvPr id="473" name="Google Shape;473;p54"/>
          <p:cNvSpPr txBox="1"/>
          <p:nvPr>
            <p:ph idx="1" type="subTitle"/>
          </p:nvPr>
        </p:nvSpPr>
        <p:spPr>
          <a:xfrm>
            <a:off x="1040000" y="3377100"/>
            <a:ext cx="7064100" cy="7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Presented by:</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Lab W132 | Group 3 </a:t>
            </a:r>
            <a:br>
              <a:rPr lang="en">
                <a:solidFill>
                  <a:schemeClr val="dk1"/>
                </a:solidFill>
              </a:rPr>
            </a:br>
            <a:r>
              <a:rPr lang="en">
                <a:solidFill>
                  <a:schemeClr val="dk1"/>
                </a:solidFill>
              </a:rPr>
              <a:t>Sivanesh Sampath (U2230059G)</a:t>
            </a:r>
            <a:br>
              <a:rPr lang="en">
                <a:solidFill>
                  <a:schemeClr val="dk1"/>
                </a:solidFill>
              </a:rPr>
            </a:br>
            <a:r>
              <a:rPr lang="en">
                <a:solidFill>
                  <a:schemeClr val="dk1"/>
                </a:solidFill>
              </a:rPr>
              <a:t>Joel Tham (U2230228E)</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Pipeline</a:t>
            </a:r>
            <a:endParaRPr/>
          </a:p>
        </p:txBody>
      </p:sp>
      <p:cxnSp>
        <p:nvCxnSpPr>
          <p:cNvPr id="549" name="Google Shape;549;p63"/>
          <p:cNvCxnSpPr>
            <a:stCxn id="550" idx="3"/>
            <a:endCxn id="551"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552" name="Google Shape;552;p63"/>
          <p:cNvSpPr txBox="1"/>
          <p:nvPr/>
        </p:nvSpPr>
        <p:spPr>
          <a:xfrm>
            <a:off x="3794151" y="1487675"/>
            <a:ext cx="17796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Remove Unnecessary Columns</a:t>
            </a:r>
            <a:endParaRPr sz="2300">
              <a:solidFill>
                <a:schemeClr val="accent1"/>
              </a:solidFill>
              <a:latin typeface="Vidaloka"/>
              <a:ea typeface="Vidaloka"/>
              <a:cs typeface="Vidaloka"/>
              <a:sym typeface="Vidaloka"/>
            </a:endParaRPr>
          </a:p>
        </p:txBody>
      </p:sp>
      <p:cxnSp>
        <p:nvCxnSpPr>
          <p:cNvPr id="553" name="Google Shape;553;p63"/>
          <p:cNvCxnSpPr/>
          <p:nvPr/>
        </p:nvCxnSpPr>
        <p:spPr>
          <a:xfrm rot="10800000">
            <a:off x="4560742" y="2378203"/>
            <a:ext cx="0" cy="293700"/>
          </a:xfrm>
          <a:prstGeom prst="straightConnector1">
            <a:avLst/>
          </a:prstGeom>
          <a:noFill/>
          <a:ln cap="flat" cmpd="sng" w="28575">
            <a:solidFill>
              <a:schemeClr val="accent1"/>
            </a:solidFill>
            <a:prstDash val="solid"/>
            <a:round/>
            <a:headEnd len="med" w="med" type="none"/>
            <a:tailEnd len="med" w="med" type="none"/>
          </a:ln>
        </p:spPr>
      </p:cxnSp>
      <p:sp>
        <p:nvSpPr>
          <p:cNvPr id="554" name="Google Shape;554;p63"/>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00">
              <a:solidFill>
                <a:schemeClr val="accent1"/>
              </a:solidFill>
              <a:latin typeface="Vidaloka"/>
              <a:ea typeface="Vidaloka"/>
              <a:cs typeface="Vidaloka"/>
              <a:sym typeface="Vidaloka"/>
            </a:endParaRPr>
          </a:p>
        </p:txBody>
      </p:sp>
      <p:cxnSp>
        <p:nvCxnSpPr>
          <p:cNvPr id="555" name="Google Shape;555;p63"/>
          <p:cNvCxnSpPr>
            <a:stCxn id="550" idx="2"/>
            <a:endCxn id="554"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556" name="Google Shape;556;p63"/>
          <p:cNvCxnSpPr>
            <a:endCxn id="550"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557" name="Google Shape;557;p63"/>
          <p:cNvCxnSpPr/>
          <p:nvPr/>
        </p:nvCxnSpPr>
        <p:spPr>
          <a:xfrm>
            <a:off x="6067424"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558" name="Google Shape;558;p63"/>
          <p:cNvCxnSpPr>
            <a:stCxn id="551" idx="3"/>
            <a:endCxn id="559"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560" name="Google Shape;560;p63"/>
          <p:cNvSpPr txBox="1"/>
          <p:nvPr/>
        </p:nvSpPr>
        <p:spPr>
          <a:xfrm>
            <a:off x="5649349" y="3472100"/>
            <a:ext cx="2085000" cy="317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 Merge Relevant Variables</a:t>
            </a:r>
            <a:endParaRPr sz="2400">
              <a:solidFill>
                <a:schemeClr val="accent1"/>
              </a:solidFill>
              <a:latin typeface="Vidaloka"/>
              <a:ea typeface="Vidaloka"/>
              <a:cs typeface="Vidaloka"/>
              <a:sym typeface="Vidaloka"/>
            </a:endParaRPr>
          </a:p>
        </p:txBody>
      </p:sp>
      <p:cxnSp>
        <p:nvCxnSpPr>
          <p:cNvPr id="561" name="Google Shape;561;p63"/>
          <p:cNvCxnSpPr>
            <a:stCxn id="559" idx="3"/>
            <a:endCxn id="56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563" name="Google Shape;563;p63"/>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00">
              <a:solidFill>
                <a:schemeClr val="accent1"/>
              </a:solidFill>
              <a:latin typeface="Vidaloka"/>
              <a:ea typeface="Vidaloka"/>
              <a:cs typeface="Vidaloka"/>
              <a:sym typeface="Vidaloka"/>
            </a:endParaRPr>
          </a:p>
        </p:txBody>
      </p:sp>
      <p:sp>
        <p:nvSpPr>
          <p:cNvPr id="564" name="Google Shape;564;p63"/>
          <p:cNvSpPr txBox="1"/>
          <p:nvPr/>
        </p:nvSpPr>
        <p:spPr>
          <a:xfrm>
            <a:off x="649626" y="1771000"/>
            <a:ext cx="22542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Remove Outliers</a:t>
            </a:r>
            <a:endParaRPr sz="2400">
              <a:solidFill>
                <a:schemeClr val="accent1"/>
              </a:solidFill>
              <a:latin typeface="Vidaloka"/>
              <a:ea typeface="Vidaloka"/>
              <a:cs typeface="Vidaloka"/>
              <a:sym typeface="Vidaloka"/>
            </a:endParaRPr>
          </a:p>
        </p:txBody>
      </p:sp>
      <p:cxnSp>
        <p:nvCxnSpPr>
          <p:cNvPr id="565" name="Google Shape;565;p63"/>
          <p:cNvCxnSpPr>
            <a:stCxn id="566" idx="0"/>
            <a:endCxn id="56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pic>
        <p:nvPicPr>
          <p:cNvPr id="568" name="Google Shape;568;p63"/>
          <p:cNvPicPr preferRelativeResize="0"/>
          <p:nvPr/>
        </p:nvPicPr>
        <p:blipFill>
          <a:blip r:embed="rId3">
            <a:alphaModFix/>
          </a:blip>
          <a:stretch>
            <a:fillRect/>
          </a:stretch>
        </p:blipFill>
        <p:spPr>
          <a:xfrm>
            <a:off x="1252600" y="2651124"/>
            <a:ext cx="572700" cy="572700"/>
          </a:xfrm>
          <a:prstGeom prst="rect">
            <a:avLst/>
          </a:prstGeom>
          <a:noFill/>
          <a:ln>
            <a:noFill/>
          </a:ln>
        </p:spPr>
      </p:pic>
      <p:pic>
        <p:nvPicPr>
          <p:cNvPr id="569" name="Google Shape;569;p63"/>
          <p:cNvPicPr preferRelativeResize="0"/>
          <p:nvPr/>
        </p:nvPicPr>
        <p:blipFill>
          <a:blip r:embed="rId3">
            <a:alphaModFix/>
          </a:blip>
          <a:stretch>
            <a:fillRect/>
          </a:stretch>
        </p:blipFill>
        <p:spPr>
          <a:xfrm>
            <a:off x="2774950" y="2651124"/>
            <a:ext cx="572700" cy="572700"/>
          </a:xfrm>
          <a:prstGeom prst="rect">
            <a:avLst/>
          </a:prstGeom>
          <a:noFill/>
          <a:ln>
            <a:noFill/>
          </a:ln>
        </p:spPr>
      </p:pic>
      <p:pic>
        <p:nvPicPr>
          <p:cNvPr id="570" name="Google Shape;570;p63"/>
          <p:cNvPicPr preferRelativeResize="0"/>
          <p:nvPr/>
        </p:nvPicPr>
        <p:blipFill>
          <a:blip r:embed="rId3">
            <a:alphaModFix/>
          </a:blip>
          <a:stretch>
            <a:fillRect/>
          </a:stretch>
        </p:blipFill>
        <p:spPr>
          <a:xfrm>
            <a:off x="4274388" y="2651124"/>
            <a:ext cx="572700" cy="572700"/>
          </a:xfrm>
          <a:prstGeom prst="rect">
            <a:avLst/>
          </a:prstGeom>
          <a:noFill/>
          <a:ln>
            <a:noFill/>
          </a:ln>
        </p:spPr>
      </p:pic>
      <p:pic>
        <p:nvPicPr>
          <p:cNvPr id="571" name="Google Shape;571;p63"/>
          <p:cNvPicPr preferRelativeResize="0"/>
          <p:nvPr/>
        </p:nvPicPr>
        <p:blipFill>
          <a:blip r:embed="rId3">
            <a:alphaModFix/>
          </a:blip>
          <a:stretch>
            <a:fillRect/>
          </a:stretch>
        </p:blipFill>
        <p:spPr>
          <a:xfrm>
            <a:off x="5781075" y="2646324"/>
            <a:ext cx="572700" cy="572700"/>
          </a:xfrm>
          <a:prstGeom prst="rect">
            <a:avLst/>
          </a:prstGeom>
          <a:noFill/>
          <a:ln>
            <a:noFill/>
          </a:ln>
        </p:spPr>
      </p:pic>
      <p:sp>
        <p:nvSpPr>
          <p:cNvPr id="572" name="Google Shape;572;p63"/>
          <p:cNvSpPr txBox="1"/>
          <p:nvPr/>
        </p:nvSpPr>
        <p:spPr>
          <a:xfrm>
            <a:off x="1934201" y="3557975"/>
            <a:ext cx="22542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Remove Symbols</a:t>
            </a:r>
            <a:endParaRPr sz="2400">
              <a:solidFill>
                <a:schemeClr val="accent1"/>
              </a:solidFill>
              <a:latin typeface="Vidaloka"/>
              <a:ea typeface="Vidaloka"/>
              <a:cs typeface="Vidaloka"/>
              <a:sym typeface="Vidaloka"/>
            </a:endParaRPr>
          </a:p>
        </p:txBody>
      </p:sp>
      <p:pic>
        <p:nvPicPr>
          <p:cNvPr id="573" name="Google Shape;573;p63"/>
          <p:cNvPicPr preferRelativeResize="0"/>
          <p:nvPr/>
        </p:nvPicPr>
        <p:blipFill>
          <a:blip r:embed="rId3">
            <a:alphaModFix/>
          </a:blip>
          <a:stretch>
            <a:fillRect/>
          </a:stretch>
        </p:blipFill>
        <p:spPr>
          <a:xfrm>
            <a:off x="7307725" y="2651124"/>
            <a:ext cx="572700" cy="572700"/>
          </a:xfrm>
          <a:prstGeom prst="rect">
            <a:avLst/>
          </a:prstGeom>
          <a:noFill/>
          <a:ln>
            <a:noFill/>
          </a:ln>
        </p:spPr>
      </p:pic>
      <p:cxnSp>
        <p:nvCxnSpPr>
          <p:cNvPr id="574" name="Google Shape;574;p63"/>
          <p:cNvCxnSpPr/>
          <p:nvPr/>
        </p:nvCxnSpPr>
        <p:spPr>
          <a:xfrm>
            <a:off x="7594024" y="2396050"/>
            <a:ext cx="0" cy="258000"/>
          </a:xfrm>
          <a:prstGeom prst="straightConnector1">
            <a:avLst/>
          </a:prstGeom>
          <a:noFill/>
          <a:ln cap="flat" cmpd="sng" w="28575">
            <a:solidFill>
              <a:schemeClr val="accent1"/>
            </a:solidFill>
            <a:prstDash val="solid"/>
            <a:round/>
            <a:headEnd len="med" w="med" type="none"/>
            <a:tailEnd len="med" w="med" type="none"/>
          </a:ln>
        </p:spPr>
      </p:cxnSp>
      <p:sp>
        <p:nvSpPr>
          <p:cNvPr id="575" name="Google Shape;575;p63"/>
          <p:cNvSpPr txBox="1"/>
          <p:nvPr/>
        </p:nvSpPr>
        <p:spPr>
          <a:xfrm>
            <a:off x="7058999" y="1170575"/>
            <a:ext cx="2085000" cy="317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Remove</a:t>
            </a:r>
            <a:r>
              <a:rPr lang="en" sz="2400">
                <a:solidFill>
                  <a:schemeClr val="accent1"/>
                </a:solidFill>
                <a:latin typeface="Vidaloka"/>
                <a:ea typeface="Vidaloka"/>
                <a:cs typeface="Vidaloka"/>
                <a:sym typeface="Vidaloka"/>
              </a:rPr>
              <a:t> Missing </a:t>
            </a:r>
            <a:endParaRPr sz="2400">
              <a:solidFill>
                <a:schemeClr val="accent1"/>
              </a:solidFill>
              <a:latin typeface="Vidaloka"/>
              <a:ea typeface="Vidaloka"/>
              <a:cs typeface="Vidaloka"/>
              <a:sym typeface="Vidaloka"/>
            </a:endParaRPr>
          </a:p>
          <a:p>
            <a:pPr indent="0" lvl="0" marL="0" rtl="0" algn="l">
              <a:spcBef>
                <a:spcPts val="0"/>
              </a:spcBef>
              <a:spcAft>
                <a:spcPts val="0"/>
              </a:spcAft>
              <a:buNone/>
            </a:pPr>
            <a:r>
              <a:rPr lang="en" sz="2400">
                <a:solidFill>
                  <a:schemeClr val="accent1"/>
                </a:solidFill>
                <a:latin typeface="Vidaloka"/>
                <a:ea typeface="Vidaloka"/>
                <a:cs typeface="Vidaloka"/>
                <a:sym typeface="Vidaloka"/>
              </a:rPr>
              <a:t>Values</a:t>
            </a:r>
            <a:endParaRPr sz="2400">
              <a:solidFill>
                <a:schemeClr val="accent1"/>
              </a:solidFill>
              <a:latin typeface="Vidaloka"/>
              <a:ea typeface="Vidaloka"/>
              <a:cs typeface="Vidaloka"/>
              <a:sym typeface="Vidalok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4"/>
          <p:cNvPicPr preferRelativeResize="0"/>
          <p:nvPr/>
        </p:nvPicPr>
        <p:blipFill>
          <a:blip r:embed="rId3">
            <a:alphaModFix/>
          </a:blip>
          <a:stretch>
            <a:fillRect/>
          </a:stretch>
        </p:blipFill>
        <p:spPr>
          <a:xfrm>
            <a:off x="489025" y="2336375"/>
            <a:ext cx="8068375" cy="2135125"/>
          </a:xfrm>
          <a:prstGeom prst="rect">
            <a:avLst/>
          </a:prstGeom>
          <a:noFill/>
          <a:ln>
            <a:noFill/>
          </a:ln>
        </p:spPr>
      </p:pic>
      <p:sp>
        <p:nvSpPr>
          <p:cNvPr id="581" name="Google Shape;581;p64"/>
          <p:cNvSpPr txBox="1"/>
          <p:nvPr/>
        </p:nvSpPr>
        <p:spPr>
          <a:xfrm>
            <a:off x="-229837" y="428288"/>
            <a:ext cx="950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Vidaloka"/>
                <a:ea typeface="Vidaloka"/>
                <a:cs typeface="Vidaloka"/>
                <a:sym typeface="Vidaloka"/>
              </a:rPr>
              <a:t>Sample Collection - Dataset</a:t>
            </a:r>
            <a:endParaRPr/>
          </a:p>
        </p:txBody>
      </p:sp>
      <p:pic>
        <p:nvPicPr>
          <p:cNvPr id="582" name="Google Shape;582;p64"/>
          <p:cNvPicPr preferRelativeResize="0"/>
          <p:nvPr/>
        </p:nvPicPr>
        <p:blipFill>
          <a:blip r:embed="rId4">
            <a:alphaModFix/>
          </a:blip>
          <a:stretch>
            <a:fillRect/>
          </a:stretch>
        </p:blipFill>
        <p:spPr>
          <a:xfrm>
            <a:off x="692150" y="1387125"/>
            <a:ext cx="1433600" cy="553700"/>
          </a:xfrm>
          <a:prstGeom prst="rect">
            <a:avLst/>
          </a:prstGeom>
          <a:noFill/>
          <a:ln>
            <a:noFill/>
          </a:ln>
        </p:spPr>
      </p:pic>
      <p:sp>
        <p:nvSpPr>
          <p:cNvPr id="583" name="Google Shape;583;p64"/>
          <p:cNvSpPr txBox="1"/>
          <p:nvPr/>
        </p:nvSpPr>
        <p:spPr>
          <a:xfrm>
            <a:off x="-650125" y="-284250"/>
            <a:ext cx="5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84" name="Google Shape;584;p64"/>
          <p:cNvSpPr txBox="1"/>
          <p:nvPr/>
        </p:nvSpPr>
        <p:spPr>
          <a:xfrm>
            <a:off x="4057850" y="1221375"/>
            <a:ext cx="290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a:ea typeface="Montserrat"/>
                <a:cs typeface="Montserrat"/>
                <a:sym typeface="Montserrat"/>
              </a:rPr>
              <a:t>Raw data carefully chosen and </a:t>
            </a:r>
            <a:r>
              <a:rPr lang="en" sz="1500">
                <a:latin typeface="Montserrat"/>
                <a:ea typeface="Montserrat"/>
                <a:cs typeface="Montserrat"/>
                <a:sym typeface="Montserrat"/>
              </a:rPr>
              <a:t>accessed</a:t>
            </a:r>
            <a:r>
              <a:rPr lang="en" sz="2900">
                <a:latin typeface="Montserrat"/>
                <a:ea typeface="Montserrat"/>
                <a:cs typeface="Montserrat"/>
                <a:sym typeface="Montserrat"/>
              </a:rPr>
              <a:t> </a:t>
            </a:r>
            <a:endParaRPr sz="2900">
              <a:latin typeface="Montserrat"/>
              <a:ea typeface="Montserrat"/>
              <a:cs typeface="Montserrat"/>
              <a:sym typeface="Montserrat"/>
            </a:endParaRPr>
          </a:p>
        </p:txBody>
      </p:sp>
      <p:sp>
        <p:nvSpPr>
          <p:cNvPr id="585" name="Google Shape;585;p64"/>
          <p:cNvSpPr/>
          <p:nvPr/>
        </p:nvSpPr>
        <p:spPr>
          <a:xfrm>
            <a:off x="2552100" y="1463525"/>
            <a:ext cx="1079400" cy="24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type="title"/>
          </p:nvPr>
        </p:nvSpPr>
        <p:spPr>
          <a:xfrm>
            <a:off x="2410500" y="544628"/>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before cleaning</a:t>
            </a:r>
            <a:endParaRPr/>
          </a:p>
        </p:txBody>
      </p:sp>
      <p:pic>
        <p:nvPicPr>
          <p:cNvPr id="591" name="Google Shape;591;p65"/>
          <p:cNvPicPr preferRelativeResize="0"/>
          <p:nvPr/>
        </p:nvPicPr>
        <p:blipFill>
          <a:blip r:embed="rId3">
            <a:alphaModFix/>
          </a:blip>
          <a:stretch>
            <a:fillRect/>
          </a:stretch>
        </p:blipFill>
        <p:spPr>
          <a:xfrm>
            <a:off x="152400" y="1739003"/>
            <a:ext cx="8839201" cy="23323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6"/>
          <p:cNvSpPr txBox="1"/>
          <p:nvPr>
            <p:ph type="title"/>
          </p:nvPr>
        </p:nvSpPr>
        <p:spPr>
          <a:xfrm>
            <a:off x="2410500" y="544628"/>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after cleaning</a:t>
            </a:r>
            <a:endParaRPr/>
          </a:p>
        </p:txBody>
      </p:sp>
      <p:pic>
        <p:nvPicPr>
          <p:cNvPr id="597" name="Google Shape;597;p66"/>
          <p:cNvPicPr preferRelativeResize="0"/>
          <p:nvPr/>
        </p:nvPicPr>
        <p:blipFill>
          <a:blip r:embed="rId3">
            <a:alphaModFix/>
          </a:blip>
          <a:stretch>
            <a:fillRect/>
          </a:stretch>
        </p:blipFill>
        <p:spPr>
          <a:xfrm>
            <a:off x="76375" y="1437500"/>
            <a:ext cx="9067624" cy="3168750"/>
          </a:xfrm>
          <a:prstGeom prst="rect">
            <a:avLst/>
          </a:prstGeom>
          <a:noFill/>
          <a:ln>
            <a:noFill/>
          </a:ln>
        </p:spPr>
      </p:pic>
      <p:pic>
        <p:nvPicPr>
          <p:cNvPr id="598" name="Google Shape;598;p66"/>
          <p:cNvPicPr preferRelativeResize="0"/>
          <p:nvPr/>
        </p:nvPicPr>
        <p:blipFill>
          <a:blip r:embed="rId4">
            <a:alphaModFix/>
          </a:blip>
          <a:stretch>
            <a:fillRect/>
          </a:stretch>
        </p:blipFill>
        <p:spPr>
          <a:xfrm>
            <a:off x="6930025" y="369225"/>
            <a:ext cx="1814850" cy="102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7"/>
          <p:cNvSpPr txBox="1"/>
          <p:nvPr/>
        </p:nvSpPr>
        <p:spPr>
          <a:xfrm>
            <a:off x="366425" y="1448925"/>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0">
              <a:latin typeface="Montserrat"/>
              <a:ea typeface="Montserrat"/>
              <a:cs typeface="Montserrat"/>
              <a:sym typeface="Montserrat"/>
            </a:endParaRPr>
          </a:p>
        </p:txBody>
      </p:sp>
      <p:sp>
        <p:nvSpPr>
          <p:cNvPr id="604" name="Google Shape;604;p67"/>
          <p:cNvSpPr txBox="1"/>
          <p:nvPr/>
        </p:nvSpPr>
        <p:spPr>
          <a:xfrm>
            <a:off x="20425" y="497775"/>
            <a:ext cx="922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Vidaloka"/>
                <a:ea typeface="Vidaloka"/>
                <a:cs typeface="Vidaloka"/>
                <a:sym typeface="Vidaloka"/>
              </a:rPr>
              <a:t>Removing Outliers From Data Set</a:t>
            </a:r>
            <a:endParaRPr/>
          </a:p>
        </p:txBody>
      </p:sp>
      <p:pic>
        <p:nvPicPr>
          <p:cNvPr id="605" name="Google Shape;605;p67"/>
          <p:cNvPicPr preferRelativeResize="0"/>
          <p:nvPr/>
        </p:nvPicPr>
        <p:blipFill rotWithShape="1">
          <a:blip r:embed="rId3">
            <a:alphaModFix/>
          </a:blip>
          <a:srcRect b="0" l="0" r="0" t="12033"/>
          <a:stretch/>
        </p:blipFill>
        <p:spPr>
          <a:xfrm>
            <a:off x="211675" y="1353700"/>
            <a:ext cx="8839201" cy="282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8"/>
          <p:cNvSpPr txBox="1"/>
          <p:nvPr/>
        </p:nvSpPr>
        <p:spPr>
          <a:xfrm>
            <a:off x="366425" y="1448925"/>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0">
              <a:latin typeface="Montserrat"/>
              <a:ea typeface="Montserrat"/>
              <a:cs typeface="Montserrat"/>
              <a:sym typeface="Montserrat"/>
            </a:endParaRPr>
          </a:p>
        </p:txBody>
      </p:sp>
      <p:pic>
        <p:nvPicPr>
          <p:cNvPr id="611" name="Google Shape;611;p68"/>
          <p:cNvPicPr preferRelativeResize="0"/>
          <p:nvPr/>
        </p:nvPicPr>
        <p:blipFill>
          <a:blip r:embed="rId3">
            <a:alphaModFix/>
          </a:blip>
          <a:stretch>
            <a:fillRect/>
          </a:stretch>
        </p:blipFill>
        <p:spPr>
          <a:xfrm>
            <a:off x="638325" y="1633825"/>
            <a:ext cx="3576125" cy="2789375"/>
          </a:xfrm>
          <a:prstGeom prst="rect">
            <a:avLst/>
          </a:prstGeom>
          <a:noFill/>
          <a:ln>
            <a:noFill/>
          </a:ln>
        </p:spPr>
      </p:pic>
      <p:pic>
        <p:nvPicPr>
          <p:cNvPr id="612" name="Google Shape;612;p68"/>
          <p:cNvPicPr preferRelativeResize="0"/>
          <p:nvPr/>
        </p:nvPicPr>
        <p:blipFill>
          <a:blip r:embed="rId4">
            <a:alphaModFix/>
          </a:blip>
          <a:stretch>
            <a:fillRect/>
          </a:stretch>
        </p:blipFill>
        <p:spPr>
          <a:xfrm>
            <a:off x="5303709" y="1633825"/>
            <a:ext cx="3410542" cy="2789375"/>
          </a:xfrm>
          <a:prstGeom prst="rect">
            <a:avLst/>
          </a:prstGeom>
          <a:noFill/>
          <a:ln>
            <a:noFill/>
          </a:ln>
        </p:spPr>
      </p:pic>
      <p:sp>
        <p:nvSpPr>
          <p:cNvPr id="613" name="Google Shape;613;p68"/>
          <p:cNvSpPr txBox="1"/>
          <p:nvPr/>
        </p:nvSpPr>
        <p:spPr>
          <a:xfrm>
            <a:off x="568625" y="1218325"/>
            <a:ext cx="371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ontserrat"/>
                <a:ea typeface="Montserrat"/>
                <a:cs typeface="Montserrat"/>
                <a:sym typeface="Montserrat"/>
              </a:rPr>
              <a:t>Before Cleaning</a:t>
            </a:r>
            <a:endParaRPr b="1" sz="1500">
              <a:latin typeface="Montserrat"/>
              <a:ea typeface="Montserrat"/>
              <a:cs typeface="Montserrat"/>
              <a:sym typeface="Montserrat"/>
            </a:endParaRPr>
          </a:p>
        </p:txBody>
      </p:sp>
      <p:sp>
        <p:nvSpPr>
          <p:cNvPr id="614" name="Google Shape;614;p68"/>
          <p:cNvSpPr txBox="1"/>
          <p:nvPr/>
        </p:nvSpPr>
        <p:spPr>
          <a:xfrm>
            <a:off x="5508975" y="12183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Montserrat"/>
                <a:ea typeface="Montserrat"/>
                <a:cs typeface="Montserrat"/>
                <a:sym typeface="Montserrat"/>
              </a:rPr>
              <a:t>After Cleaning</a:t>
            </a:r>
            <a:endParaRPr sz="1500"/>
          </a:p>
        </p:txBody>
      </p:sp>
      <p:sp>
        <p:nvSpPr>
          <p:cNvPr id="615" name="Google Shape;615;p68"/>
          <p:cNvSpPr txBox="1"/>
          <p:nvPr/>
        </p:nvSpPr>
        <p:spPr>
          <a:xfrm>
            <a:off x="20425" y="497775"/>
            <a:ext cx="922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Vidaloka"/>
                <a:ea typeface="Vidaloka"/>
                <a:cs typeface="Vidaloka"/>
                <a:sym typeface="Vidaloka"/>
              </a:rPr>
              <a:t>Removing Outliers From Data Set</a:t>
            </a:r>
            <a:endParaRPr/>
          </a:p>
        </p:txBody>
      </p:sp>
      <p:pic>
        <p:nvPicPr>
          <p:cNvPr id="616" name="Google Shape;616;p68"/>
          <p:cNvPicPr preferRelativeResize="0"/>
          <p:nvPr/>
        </p:nvPicPr>
        <p:blipFill>
          <a:blip r:embed="rId5">
            <a:alphaModFix/>
          </a:blip>
          <a:stretch>
            <a:fillRect/>
          </a:stretch>
        </p:blipFill>
        <p:spPr>
          <a:xfrm>
            <a:off x="7530262" y="310600"/>
            <a:ext cx="1613738" cy="90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9"/>
          <p:cNvSpPr txBox="1"/>
          <p:nvPr/>
        </p:nvSpPr>
        <p:spPr>
          <a:xfrm>
            <a:off x="366425" y="1448925"/>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0">
              <a:latin typeface="Montserrat"/>
              <a:ea typeface="Montserrat"/>
              <a:cs typeface="Montserrat"/>
              <a:sym typeface="Montserrat"/>
            </a:endParaRPr>
          </a:p>
        </p:txBody>
      </p:sp>
      <p:sp>
        <p:nvSpPr>
          <p:cNvPr id="622" name="Google Shape;622;p69"/>
          <p:cNvSpPr txBox="1"/>
          <p:nvPr/>
        </p:nvSpPr>
        <p:spPr>
          <a:xfrm>
            <a:off x="20425" y="497775"/>
            <a:ext cx="922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Vidaloka"/>
                <a:ea typeface="Vidaloka"/>
                <a:cs typeface="Vidaloka"/>
                <a:sym typeface="Vidaloka"/>
              </a:rPr>
              <a:t>Checking and Removing Missing Values</a:t>
            </a:r>
            <a:endParaRPr/>
          </a:p>
        </p:txBody>
      </p:sp>
      <p:pic>
        <p:nvPicPr>
          <p:cNvPr id="623" name="Google Shape;623;p69"/>
          <p:cNvPicPr preferRelativeResize="0"/>
          <p:nvPr/>
        </p:nvPicPr>
        <p:blipFill>
          <a:blip r:embed="rId3">
            <a:alphaModFix/>
          </a:blip>
          <a:stretch>
            <a:fillRect/>
          </a:stretch>
        </p:blipFill>
        <p:spPr>
          <a:xfrm>
            <a:off x="3189400" y="1231200"/>
            <a:ext cx="2684450" cy="338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0"/>
          <p:cNvSpPr txBox="1"/>
          <p:nvPr/>
        </p:nvSpPr>
        <p:spPr>
          <a:xfrm>
            <a:off x="406800" y="1144263"/>
            <a:ext cx="833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Numeric Variables - Age, Mins, Goals + Assists</a:t>
            </a:r>
            <a:endParaRPr sz="2400">
              <a:latin typeface="Montserrat"/>
              <a:ea typeface="Montserrat"/>
              <a:cs typeface="Montserrat"/>
              <a:sym typeface="Montserrat"/>
            </a:endParaRPr>
          </a:p>
        </p:txBody>
      </p:sp>
      <p:sp>
        <p:nvSpPr>
          <p:cNvPr id="629" name="Google Shape;629;p70"/>
          <p:cNvSpPr txBox="1"/>
          <p:nvPr/>
        </p:nvSpPr>
        <p:spPr>
          <a:xfrm>
            <a:off x="20425" y="497775"/>
            <a:ext cx="922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Vidaloka"/>
                <a:ea typeface="Vidaloka"/>
                <a:cs typeface="Vidaloka"/>
                <a:sym typeface="Vidaloka"/>
              </a:rPr>
              <a:t>Data Visualisation</a:t>
            </a:r>
            <a:endParaRPr/>
          </a:p>
        </p:txBody>
      </p:sp>
      <p:pic>
        <p:nvPicPr>
          <p:cNvPr id="630" name="Google Shape;630;p70"/>
          <p:cNvPicPr preferRelativeResize="0"/>
          <p:nvPr/>
        </p:nvPicPr>
        <p:blipFill rotWithShape="1">
          <a:blip r:embed="rId3">
            <a:alphaModFix/>
          </a:blip>
          <a:srcRect b="0" l="0" r="4897" t="0"/>
          <a:stretch/>
        </p:blipFill>
        <p:spPr>
          <a:xfrm>
            <a:off x="20425" y="1939500"/>
            <a:ext cx="6721050" cy="1420525"/>
          </a:xfrm>
          <a:prstGeom prst="rect">
            <a:avLst/>
          </a:prstGeom>
          <a:noFill/>
          <a:ln>
            <a:noFill/>
          </a:ln>
        </p:spPr>
      </p:pic>
      <p:sp>
        <p:nvSpPr>
          <p:cNvPr id="631" name="Google Shape;631;p70"/>
          <p:cNvSpPr txBox="1"/>
          <p:nvPr/>
        </p:nvSpPr>
        <p:spPr>
          <a:xfrm>
            <a:off x="837150" y="3755225"/>
            <a:ext cx="7469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Vidaloka"/>
                <a:ea typeface="Vidaloka"/>
                <a:cs typeface="Vidaloka"/>
                <a:sym typeface="Vidaloka"/>
              </a:rPr>
              <a:t>Poor Linear correlation with Market Value!</a:t>
            </a:r>
            <a:endParaRPr>
              <a:solidFill>
                <a:schemeClr val="dk1"/>
              </a:solidFill>
            </a:endParaRPr>
          </a:p>
        </p:txBody>
      </p:sp>
      <p:pic>
        <p:nvPicPr>
          <p:cNvPr id="632" name="Google Shape;632;p70"/>
          <p:cNvPicPr preferRelativeResize="0"/>
          <p:nvPr/>
        </p:nvPicPr>
        <p:blipFill>
          <a:blip r:embed="rId4">
            <a:alphaModFix/>
          </a:blip>
          <a:stretch>
            <a:fillRect/>
          </a:stretch>
        </p:blipFill>
        <p:spPr>
          <a:xfrm>
            <a:off x="6741475" y="1698371"/>
            <a:ext cx="2334900" cy="20617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nvSpPr>
        <p:spPr>
          <a:xfrm>
            <a:off x="0" y="264500"/>
            <a:ext cx="922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Vidaloka"/>
                <a:ea typeface="Vidaloka"/>
                <a:cs typeface="Vidaloka"/>
                <a:sym typeface="Vidaloka"/>
              </a:rPr>
              <a:t>Data Visualisation</a:t>
            </a:r>
            <a:endParaRPr/>
          </a:p>
        </p:txBody>
      </p:sp>
      <p:pic>
        <p:nvPicPr>
          <p:cNvPr id="638" name="Google Shape;638;p71"/>
          <p:cNvPicPr preferRelativeResize="0"/>
          <p:nvPr/>
        </p:nvPicPr>
        <p:blipFill>
          <a:blip r:embed="rId3">
            <a:alphaModFix/>
          </a:blip>
          <a:stretch>
            <a:fillRect/>
          </a:stretch>
        </p:blipFill>
        <p:spPr>
          <a:xfrm>
            <a:off x="-12" y="1394400"/>
            <a:ext cx="6215625" cy="3444326"/>
          </a:xfrm>
          <a:prstGeom prst="rect">
            <a:avLst/>
          </a:prstGeom>
          <a:noFill/>
          <a:ln>
            <a:noFill/>
          </a:ln>
        </p:spPr>
      </p:pic>
      <p:sp>
        <p:nvSpPr>
          <p:cNvPr id="639" name="Google Shape;639;p71"/>
          <p:cNvSpPr txBox="1"/>
          <p:nvPr/>
        </p:nvSpPr>
        <p:spPr>
          <a:xfrm>
            <a:off x="3797700" y="387650"/>
            <a:ext cx="534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Vidaloka"/>
                <a:ea typeface="Vidaloka"/>
                <a:cs typeface="Vidaloka"/>
                <a:sym typeface="Vidaloka"/>
              </a:rPr>
              <a:t>Predicting Market Value With Age</a:t>
            </a:r>
            <a:endParaRPr sz="2000">
              <a:latin typeface="Vidaloka"/>
              <a:ea typeface="Vidaloka"/>
              <a:cs typeface="Vidaloka"/>
              <a:sym typeface="Vidaloka"/>
            </a:endParaRPr>
          </a:p>
        </p:txBody>
      </p:sp>
      <p:sp>
        <p:nvSpPr>
          <p:cNvPr id="640" name="Google Shape;640;p71"/>
          <p:cNvSpPr txBox="1"/>
          <p:nvPr/>
        </p:nvSpPr>
        <p:spPr>
          <a:xfrm>
            <a:off x="6254000" y="1434350"/>
            <a:ext cx="27129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Correlation of Age with Market Value is 0.101191</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Random scattering of points around linear regression line</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Poor Linear Relationship</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2"/>
          <p:cNvSpPr txBox="1"/>
          <p:nvPr/>
        </p:nvSpPr>
        <p:spPr>
          <a:xfrm>
            <a:off x="-38850" y="296075"/>
            <a:ext cx="922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Vidaloka"/>
                <a:ea typeface="Vidaloka"/>
                <a:cs typeface="Vidaloka"/>
                <a:sym typeface="Vidaloka"/>
              </a:rPr>
              <a:t>Data Visualisation</a:t>
            </a:r>
            <a:endParaRPr/>
          </a:p>
        </p:txBody>
      </p:sp>
      <p:sp>
        <p:nvSpPr>
          <p:cNvPr id="646" name="Google Shape;646;p72"/>
          <p:cNvSpPr txBox="1"/>
          <p:nvPr/>
        </p:nvSpPr>
        <p:spPr>
          <a:xfrm>
            <a:off x="3836550" y="373025"/>
            <a:ext cx="534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Vidaloka"/>
                <a:ea typeface="Vidaloka"/>
                <a:cs typeface="Vidaloka"/>
                <a:sym typeface="Vidaloka"/>
              </a:rPr>
              <a:t>Predicting Market Value With Minutes Played</a:t>
            </a:r>
            <a:endParaRPr sz="2000">
              <a:latin typeface="Vidaloka"/>
              <a:ea typeface="Vidaloka"/>
              <a:cs typeface="Vidaloka"/>
              <a:sym typeface="Vidaloka"/>
            </a:endParaRPr>
          </a:p>
        </p:txBody>
      </p:sp>
      <p:pic>
        <p:nvPicPr>
          <p:cNvPr id="647" name="Google Shape;647;p72"/>
          <p:cNvPicPr preferRelativeResize="0"/>
          <p:nvPr/>
        </p:nvPicPr>
        <p:blipFill>
          <a:blip r:embed="rId3">
            <a:alphaModFix/>
          </a:blip>
          <a:stretch>
            <a:fillRect/>
          </a:stretch>
        </p:blipFill>
        <p:spPr>
          <a:xfrm>
            <a:off x="20425" y="1418850"/>
            <a:ext cx="6334025" cy="3427876"/>
          </a:xfrm>
          <a:prstGeom prst="rect">
            <a:avLst/>
          </a:prstGeom>
          <a:noFill/>
          <a:ln>
            <a:noFill/>
          </a:ln>
        </p:spPr>
      </p:pic>
      <p:sp>
        <p:nvSpPr>
          <p:cNvPr id="648" name="Google Shape;648;p72"/>
          <p:cNvSpPr txBox="1"/>
          <p:nvPr/>
        </p:nvSpPr>
        <p:spPr>
          <a:xfrm>
            <a:off x="6354450" y="1371600"/>
            <a:ext cx="30000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Correlation of Age with Market Value is 0.24753</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Random scattering of points around linear regression line</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Poor Linear Relationship</a:t>
            </a:r>
            <a:endParaRPr>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79" name="Google Shape;479;p5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80" name="Google Shape;480;p5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481" name="Google Shape;481;p5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and visualising the data</a:t>
            </a:r>
            <a:endParaRPr/>
          </a:p>
        </p:txBody>
      </p:sp>
      <p:sp>
        <p:nvSpPr>
          <p:cNvPr id="482" name="Google Shape;482;p55"/>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Domain - Football Industry</a:t>
            </a:r>
            <a:endParaRPr/>
          </a:p>
        </p:txBody>
      </p:sp>
      <p:sp>
        <p:nvSpPr>
          <p:cNvPr id="483" name="Google Shape;483;p55"/>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84" name="Google Shape;484;p5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learnt, our </a:t>
            </a:r>
            <a:r>
              <a:rPr lang="en"/>
              <a:t>findings</a:t>
            </a:r>
            <a:r>
              <a:rPr lang="en"/>
              <a:t> and insights</a:t>
            </a:r>
            <a:endParaRPr/>
          </a:p>
        </p:txBody>
      </p:sp>
      <p:sp>
        <p:nvSpPr>
          <p:cNvPr id="485" name="Google Shape;485;p55"/>
          <p:cNvSpPr txBox="1"/>
          <p:nvPr>
            <p:ph idx="7" type="subTitle"/>
          </p:nvPr>
        </p:nvSpPr>
        <p:spPr>
          <a:xfrm>
            <a:off x="1655200" y="3723950"/>
            <a:ext cx="273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486" name="Google Shape;486;p5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Usage of AI Models to answer the question</a:t>
            </a:r>
            <a:endParaRPr/>
          </a:p>
        </p:txBody>
      </p:sp>
      <p:sp>
        <p:nvSpPr>
          <p:cNvPr id="487" name="Google Shape;487;p55"/>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8" name="Google Shape;488;p55"/>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9" name="Google Shape;489;p55"/>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0" name="Google Shape;490;p55"/>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3"/>
          <p:cNvPicPr preferRelativeResize="0"/>
          <p:nvPr/>
        </p:nvPicPr>
        <p:blipFill>
          <a:blip r:embed="rId3">
            <a:alphaModFix/>
          </a:blip>
          <a:stretch>
            <a:fillRect/>
          </a:stretch>
        </p:blipFill>
        <p:spPr>
          <a:xfrm>
            <a:off x="0" y="1208500"/>
            <a:ext cx="3793200" cy="3654850"/>
          </a:xfrm>
          <a:prstGeom prst="rect">
            <a:avLst/>
          </a:prstGeom>
          <a:noFill/>
          <a:ln>
            <a:noFill/>
          </a:ln>
        </p:spPr>
      </p:pic>
      <p:pic>
        <p:nvPicPr>
          <p:cNvPr id="654" name="Google Shape;654;p73"/>
          <p:cNvPicPr preferRelativeResize="0"/>
          <p:nvPr/>
        </p:nvPicPr>
        <p:blipFill rotWithShape="1">
          <a:blip r:embed="rId4">
            <a:alphaModFix/>
          </a:blip>
          <a:srcRect b="0" l="0" r="11150" t="0"/>
          <a:stretch/>
        </p:blipFill>
        <p:spPr>
          <a:xfrm>
            <a:off x="3793200" y="2780246"/>
            <a:ext cx="5350801" cy="2083104"/>
          </a:xfrm>
          <a:prstGeom prst="rect">
            <a:avLst/>
          </a:prstGeom>
          <a:noFill/>
          <a:ln>
            <a:noFill/>
          </a:ln>
        </p:spPr>
      </p:pic>
      <p:sp>
        <p:nvSpPr>
          <p:cNvPr id="655" name="Google Shape;655;p73"/>
          <p:cNvSpPr txBox="1"/>
          <p:nvPr/>
        </p:nvSpPr>
        <p:spPr>
          <a:xfrm>
            <a:off x="1125" y="304800"/>
            <a:ext cx="409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Vidaloka"/>
                <a:ea typeface="Vidaloka"/>
                <a:cs typeface="Vidaloka"/>
                <a:sym typeface="Vidaloka"/>
              </a:rPr>
              <a:t>Data Visualisation</a:t>
            </a:r>
            <a:endParaRPr sz="3000">
              <a:latin typeface="Vidaloka"/>
              <a:ea typeface="Vidaloka"/>
              <a:cs typeface="Vidaloka"/>
              <a:sym typeface="Vidaloka"/>
            </a:endParaRPr>
          </a:p>
        </p:txBody>
      </p:sp>
      <p:sp>
        <p:nvSpPr>
          <p:cNvPr id="656" name="Google Shape;656;p73"/>
          <p:cNvSpPr txBox="1"/>
          <p:nvPr/>
        </p:nvSpPr>
        <p:spPr>
          <a:xfrm>
            <a:off x="4034100" y="381750"/>
            <a:ext cx="510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Predicting Market Value With Goal + Assists</a:t>
            </a:r>
            <a:endParaRPr/>
          </a:p>
        </p:txBody>
      </p:sp>
      <p:sp>
        <p:nvSpPr>
          <p:cNvPr id="657" name="Google Shape;657;p73"/>
          <p:cNvSpPr txBox="1"/>
          <p:nvPr/>
        </p:nvSpPr>
        <p:spPr>
          <a:xfrm>
            <a:off x="3904125" y="1212475"/>
            <a:ext cx="523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Scatterplot found a moderate linear correlation of Goals + Assists </a:t>
            </a:r>
            <a:r>
              <a:rPr lang="en">
                <a:latin typeface="Montserrat"/>
                <a:ea typeface="Montserrat"/>
                <a:cs typeface="Montserrat"/>
                <a:sym typeface="Montserrat"/>
              </a:rPr>
              <a:t>with Market Value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Goal + Assists had the highest linear correlation with Market Value at 0.52</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Moderate positive correlation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4"/>
          <p:cNvSpPr txBox="1"/>
          <p:nvPr/>
        </p:nvSpPr>
        <p:spPr>
          <a:xfrm>
            <a:off x="1125" y="304800"/>
            <a:ext cx="409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Vidaloka"/>
                <a:ea typeface="Vidaloka"/>
                <a:cs typeface="Vidaloka"/>
                <a:sym typeface="Vidaloka"/>
              </a:rPr>
              <a:t>Data Visualisation</a:t>
            </a:r>
            <a:endParaRPr sz="3000">
              <a:latin typeface="Vidaloka"/>
              <a:ea typeface="Vidaloka"/>
              <a:cs typeface="Vidaloka"/>
              <a:sym typeface="Vidaloka"/>
            </a:endParaRPr>
          </a:p>
        </p:txBody>
      </p:sp>
      <p:sp>
        <p:nvSpPr>
          <p:cNvPr id="663" name="Google Shape;663;p74"/>
          <p:cNvSpPr txBox="1"/>
          <p:nvPr/>
        </p:nvSpPr>
        <p:spPr>
          <a:xfrm>
            <a:off x="3732675" y="381750"/>
            <a:ext cx="541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Predicting Market Value With Playing Position</a:t>
            </a:r>
            <a:endParaRPr/>
          </a:p>
        </p:txBody>
      </p:sp>
      <p:pic>
        <p:nvPicPr>
          <p:cNvPr id="664" name="Google Shape;664;p74"/>
          <p:cNvPicPr preferRelativeResize="0"/>
          <p:nvPr/>
        </p:nvPicPr>
        <p:blipFill>
          <a:blip r:embed="rId3">
            <a:alphaModFix/>
          </a:blip>
          <a:stretch>
            <a:fillRect/>
          </a:stretch>
        </p:blipFill>
        <p:spPr>
          <a:xfrm>
            <a:off x="0" y="2691869"/>
            <a:ext cx="9144001" cy="2178906"/>
          </a:xfrm>
          <a:prstGeom prst="rect">
            <a:avLst/>
          </a:prstGeom>
          <a:noFill/>
          <a:ln>
            <a:noFill/>
          </a:ln>
        </p:spPr>
      </p:pic>
      <p:sp>
        <p:nvSpPr>
          <p:cNvPr id="665" name="Google Shape;665;p74"/>
          <p:cNvSpPr txBox="1"/>
          <p:nvPr/>
        </p:nvSpPr>
        <p:spPr>
          <a:xfrm>
            <a:off x="1125" y="1535225"/>
            <a:ext cx="90018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Forwards had the highest median market value, followed by Defence then Midfield</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Forwards had the largest Interquartile range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Forwards had the highest number of outliers in Market Value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Forwards generally have higher Market Value</a:t>
            </a:r>
            <a:endParaRPr sz="15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5"/>
          <p:cNvSpPr txBox="1"/>
          <p:nvPr/>
        </p:nvSpPr>
        <p:spPr>
          <a:xfrm>
            <a:off x="1125" y="304800"/>
            <a:ext cx="409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Vidaloka"/>
                <a:ea typeface="Vidaloka"/>
                <a:cs typeface="Vidaloka"/>
                <a:sym typeface="Vidaloka"/>
              </a:rPr>
              <a:t>Data Visualisation</a:t>
            </a:r>
            <a:endParaRPr sz="3000">
              <a:latin typeface="Vidaloka"/>
              <a:ea typeface="Vidaloka"/>
              <a:cs typeface="Vidaloka"/>
              <a:sym typeface="Vidaloka"/>
            </a:endParaRPr>
          </a:p>
        </p:txBody>
      </p:sp>
      <p:sp>
        <p:nvSpPr>
          <p:cNvPr id="671" name="Google Shape;671;p75"/>
          <p:cNvSpPr txBox="1"/>
          <p:nvPr/>
        </p:nvSpPr>
        <p:spPr>
          <a:xfrm>
            <a:off x="3732675" y="381750"/>
            <a:ext cx="541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Predicting Market Value With Club Ranking</a:t>
            </a:r>
            <a:endParaRPr/>
          </a:p>
        </p:txBody>
      </p:sp>
      <p:pic>
        <p:nvPicPr>
          <p:cNvPr id="672" name="Google Shape;672;p75"/>
          <p:cNvPicPr preferRelativeResize="0"/>
          <p:nvPr/>
        </p:nvPicPr>
        <p:blipFill>
          <a:blip r:embed="rId3">
            <a:alphaModFix/>
          </a:blip>
          <a:stretch>
            <a:fillRect/>
          </a:stretch>
        </p:blipFill>
        <p:spPr>
          <a:xfrm>
            <a:off x="0" y="2455150"/>
            <a:ext cx="9144000" cy="2408741"/>
          </a:xfrm>
          <a:prstGeom prst="rect">
            <a:avLst/>
          </a:prstGeom>
          <a:noFill/>
          <a:ln>
            <a:noFill/>
          </a:ln>
        </p:spPr>
      </p:pic>
      <p:sp>
        <p:nvSpPr>
          <p:cNvPr id="673" name="Google Shape;673;p75"/>
          <p:cNvSpPr txBox="1"/>
          <p:nvPr/>
        </p:nvSpPr>
        <p:spPr>
          <a:xfrm>
            <a:off x="0" y="1264613"/>
            <a:ext cx="9144000" cy="1092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Players in LaLiga had the highest median Market Value</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Players in Premier League had the highest IQR, many outliers</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
                <a:latin typeface="Montserrat"/>
                <a:ea typeface="Montserrat"/>
                <a:cs typeface="Montserrat"/>
                <a:sym typeface="Montserrat"/>
              </a:rPr>
              <a:t>Players in Ligue 1 and Serie A had smallest IQR, least number of outliers</a:t>
            </a:r>
            <a:endParaRPr>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latin typeface="Montserrat"/>
                <a:ea typeface="Montserrat"/>
                <a:cs typeface="Montserrat"/>
                <a:sym typeface="Montserrat"/>
              </a:rPr>
              <a:t>Players of different leagues have large differences in Market Value</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txBox="1"/>
          <p:nvPr>
            <p:ph type="title"/>
          </p:nvPr>
        </p:nvSpPr>
        <p:spPr>
          <a:xfrm>
            <a:off x="2714550" y="2317475"/>
            <a:ext cx="5434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679" name="Google Shape;679;p76"/>
          <p:cNvSpPr txBox="1"/>
          <p:nvPr>
            <p:ph idx="2" type="title"/>
          </p:nvPr>
        </p:nvSpPr>
        <p:spPr>
          <a:xfrm>
            <a:off x="3746550" y="1291738"/>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80" name="Google Shape;680;p76"/>
          <p:cNvSpPr txBox="1"/>
          <p:nvPr>
            <p:ph idx="1" type="subTitle"/>
          </p:nvPr>
        </p:nvSpPr>
        <p:spPr>
          <a:xfrm>
            <a:off x="2291400" y="31358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Usage of AI models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7"/>
          <p:cNvSpPr txBox="1"/>
          <p:nvPr/>
        </p:nvSpPr>
        <p:spPr>
          <a:xfrm>
            <a:off x="366425" y="1448925"/>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0">
              <a:latin typeface="Montserrat"/>
              <a:ea typeface="Montserrat"/>
              <a:cs typeface="Montserrat"/>
              <a:sym typeface="Montserrat"/>
            </a:endParaRPr>
          </a:p>
        </p:txBody>
      </p:sp>
      <p:pic>
        <p:nvPicPr>
          <p:cNvPr id="686" name="Google Shape;686;p77"/>
          <p:cNvPicPr preferRelativeResize="0"/>
          <p:nvPr/>
        </p:nvPicPr>
        <p:blipFill>
          <a:blip r:embed="rId3">
            <a:alphaModFix/>
          </a:blip>
          <a:stretch>
            <a:fillRect/>
          </a:stretch>
        </p:blipFill>
        <p:spPr>
          <a:xfrm>
            <a:off x="5561525" y="742450"/>
            <a:ext cx="2702900" cy="2702900"/>
          </a:xfrm>
          <a:prstGeom prst="rect">
            <a:avLst/>
          </a:prstGeom>
          <a:noFill/>
          <a:ln>
            <a:noFill/>
          </a:ln>
        </p:spPr>
      </p:pic>
      <p:pic>
        <p:nvPicPr>
          <p:cNvPr id="687" name="Google Shape;687;p77"/>
          <p:cNvPicPr preferRelativeResize="0"/>
          <p:nvPr/>
        </p:nvPicPr>
        <p:blipFill>
          <a:blip r:embed="rId4">
            <a:alphaModFix/>
          </a:blip>
          <a:stretch>
            <a:fillRect/>
          </a:stretch>
        </p:blipFill>
        <p:spPr>
          <a:xfrm>
            <a:off x="742675" y="742450"/>
            <a:ext cx="2702900" cy="2702900"/>
          </a:xfrm>
          <a:prstGeom prst="rect">
            <a:avLst/>
          </a:prstGeom>
          <a:noFill/>
          <a:ln>
            <a:noFill/>
          </a:ln>
        </p:spPr>
      </p:pic>
      <p:sp>
        <p:nvSpPr>
          <p:cNvPr id="688" name="Google Shape;688;p77"/>
          <p:cNvSpPr txBox="1"/>
          <p:nvPr/>
        </p:nvSpPr>
        <p:spPr>
          <a:xfrm>
            <a:off x="935075" y="3602500"/>
            <a:ext cx="231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ontserrat"/>
                <a:ea typeface="Montserrat"/>
                <a:cs typeface="Montserrat"/>
                <a:sym typeface="Montserrat"/>
              </a:rPr>
              <a:t>Random Forest</a:t>
            </a:r>
            <a:endParaRPr sz="2100">
              <a:latin typeface="Montserrat"/>
              <a:ea typeface="Montserrat"/>
              <a:cs typeface="Montserrat"/>
              <a:sym typeface="Montserrat"/>
            </a:endParaRPr>
          </a:p>
        </p:txBody>
      </p:sp>
      <p:sp>
        <p:nvSpPr>
          <p:cNvPr id="689" name="Google Shape;689;p77"/>
          <p:cNvSpPr txBox="1"/>
          <p:nvPr/>
        </p:nvSpPr>
        <p:spPr>
          <a:xfrm>
            <a:off x="5753925" y="3602500"/>
            <a:ext cx="231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ontserrat"/>
                <a:ea typeface="Montserrat"/>
                <a:cs typeface="Montserrat"/>
                <a:sym typeface="Montserrat"/>
              </a:rPr>
              <a:t>Decision Tree</a:t>
            </a:r>
            <a:endParaRPr sz="21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78"/>
          <p:cNvPicPr preferRelativeResize="0"/>
          <p:nvPr/>
        </p:nvPicPr>
        <p:blipFill>
          <a:blip r:embed="rId3">
            <a:alphaModFix/>
          </a:blip>
          <a:stretch>
            <a:fillRect/>
          </a:stretch>
        </p:blipFill>
        <p:spPr>
          <a:xfrm>
            <a:off x="807100" y="1245225"/>
            <a:ext cx="3365879" cy="3295125"/>
          </a:xfrm>
          <a:prstGeom prst="rect">
            <a:avLst/>
          </a:prstGeom>
          <a:noFill/>
          <a:ln>
            <a:noFill/>
          </a:ln>
        </p:spPr>
      </p:pic>
      <p:sp>
        <p:nvSpPr>
          <p:cNvPr id="695" name="Google Shape;695;p78"/>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696" name="Google Shape;696;p78"/>
          <p:cNvSpPr txBox="1"/>
          <p:nvPr/>
        </p:nvSpPr>
        <p:spPr>
          <a:xfrm>
            <a:off x="5638100" y="1289450"/>
            <a:ext cx="268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Uses </a:t>
            </a:r>
            <a:r>
              <a:rPr b="1" lang="en">
                <a:latin typeface="Montserrat"/>
                <a:ea typeface="Montserrat"/>
                <a:cs typeface="Montserrat"/>
                <a:sym typeface="Montserrat"/>
              </a:rPr>
              <a:t>Euclidean Distance</a:t>
            </a:r>
            <a:r>
              <a:rPr lang="en">
                <a:latin typeface="Montserrat"/>
                <a:ea typeface="Montserrat"/>
                <a:cs typeface="Montserrat"/>
                <a:sym typeface="Montserrat"/>
              </a:rPr>
              <a:t> to measure quality of predictions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97" name="Google Shape;697;p78"/>
          <p:cNvSpPr txBox="1"/>
          <p:nvPr/>
        </p:nvSpPr>
        <p:spPr>
          <a:xfrm>
            <a:off x="5638100" y="3510175"/>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Random Forest Regression and Decision Tree Regression have the </a:t>
            </a:r>
            <a:r>
              <a:rPr b="1" lang="en">
                <a:latin typeface="Montserrat"/>
                <a:ea typeface="Montserrat"/>
                <a:cs typeface="Montserrat"/>
                <a:sym typeface="Montserrat"/>
              </a:rPr>
              <a:t>LOWEST RMSE </a:t>
            </a: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698" name="Google Shape;698;p78"/>
          <p:cNvSpPr txBox="1"/>
          <p:nvPr/>
        </p:nvSpPr>
        <p:spPr>
          <a:xfrm>
            <a:off x="5638100" y="2336150"/>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Measures Average Difference between </a:t>
            </a:r>
            <a:r>
              <a:rPr b="1" lang="en">
                <a:latin typeface="Montserrat"/>
                <a:ea typeface="Montserrat"/>
                <a:cs typeface="Montserrat"/>
                <a:sym typeface="Montserrat"/>
              </a:rPr>
              <a:t>ACTUAL</a:t>
            </a:r>
            <a:r>
              <a:rPr lang="en">
                <a:latin typeface="Montserrat"/>
                <a:ea typeface="Montserrat"/>
                <a:cs typeface="Montserrat"/>
                <a:sym typeface="Montserrat"/>
              </a:rPr>
              <a:t> and </a:t>
            </a:r>
            <a:r>
              <a:rPr b="1" lang="en">
                <a:latin typeface="Montserrat"/>
                <a:ea typeface="Montserrat"/>
                <a:cs typeface="Montserrat"/>
                <a:sym typeface="Montserrat"/>
              </a:rPr>
              <a:t>PREDICTED </a:t>
            </a:r>
            <a:r>
              <a:rPr lang="en">
                <a:latin typeface="Montserrat"/>
                <a:ea typeface="Montserrat"/>
                <a:cs typeface="Montserrat"/>
                <a:sym typeface="Montserrat"/>
              </a:rPr>
              <a:t>values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99" name="Google Shape;699;p78"/>
          <p:cNvSpPr txBox="1"/>
          <p:nvPr/>
        </p:nvSpPr>
        <p:spPr>
          <a:xfrm>
            <a:off x="1202075" y="348750"/>
            <a:ext cx="7709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latin typeface="Montserrat"/>
                <a:ea typeface="Montserrat"/>
                <a:cs typeface="Montserrat"/>
                <a:sym typeface="Montserrat"/>
              </a:rPr>
              <a:t>RMSE     </a:t>
            </a:r>
            <a:r>
              <a:rPr lang="en" sz="1700">
                <a:latin typeface="Montserrat"/>
                <a:ea typeface="Montserrat"/>
                <a:cs typeface="Montserrat"/>
                <a:sym typeface="Montserrat"/>
              </a:rPr>
              <a:t>      </a:t>
            </a:r>
            <a:r>
              <a:rPr lang="en" sz="2300">
                <a:latin typeface="Montserrat"/>
                <a:ea typeface="Montserrat"/>
                <a:cs typeface="Montserrat"/>
                <a:sym typeface="Montserrat"/>
              </a:rPr>
              <a:t>Root Mean Squared Error</a:t>
            </a:r>
            <a:r>
              <a:rPr lang="en" sz="4400">
                <a:latin typeface="Montserrat"/>
                <a:ea typeface="Montserrat"/>
                <a:cs typeface="Montserrat"/>
                <a:sym typeface="Montserrat"/>
              </a:rPr>
              <a:t> </a:t>
            </a:r>
            <a:endParaRPr sz="26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9"/>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705" name="Google Shape;705;p79"/>
          <p:cNvSpPr txBox="1"/>
          <p:nvPr/>
        </p:nvSpPr>
        <p:spPr>
          <a:xfrm>
            <a:off x="5541525" y="1213013"/>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Measures how much a </a:t>
            </a:r>
            <a:r>
              <a:rPr b="1" lang="en">
                <a:latin typeface="Montserrat"/>
                <a:ea typeface="Montserrat"/>
                <a:cs typeface="Montserrat"/>
                <a:sym typeface="Montserrat"/>
              </a:rPr>
              <a:t>variation of a dependent variable</a:t>
            </a:r>
            <a:r>
              <a:rPr lang="en">
                <a:latin typeface="Montserrat"/>
                <a:ea typeface="Montserrat"/>
                <a:cs typeface="Montserrat"/>
                <a:sym typeface="Montserrat"/>
              </a:rPr>
              <a:t> is explained by an independent variable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06" name="Google Shape;706;p79"/>
          <p:cNvSpPr txBox="1"/>
          <p:nvPr/>
        </p:nvSpPr>
        <p:spPr>
          <a:xfrm>
            <a:off x="5498575" y="3296250"/>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Random Forest Regression and Decision Tree Regression have the HIGHEST </a:t>
            </a:r>
            <a:r>
              <a:rPr b="1" lang="en">
                <a:latin typeface="Montserrat"/>
                <a:ea typeface="Montserrat"/>
                <a:cs typeface="Montserrat"/>
                <a:sym typeface="Montserrat"/>
              </a:rPr>
              <a:t>R2 VALUES </a:t>
            </a: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707" name="Google Shape;707;p79"/>
          <p:cNvSpPr txBox="1"/>
          <p:nvPr/>
        </p:nvSpPr>
        <p:spPr>
          <a:xfrm>
            <a:off x="5498575" y="2529300"/>
            <a:ext cx="2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Measures the </a:t>
            </a:r>
            <a:r>
              <a:rPr b="1" lang="en">
                <a:latin typeface="Montserrat"/>
                <a:ea typeface="Montserrat"/>
                <a:cs typeface="Montserrat"/>
                <a:sym typeface="Montserrat"/>
              </a:rPr>
              <a:t>goodness of fit</a:t>
            </a:r>
            <a:r>
              <a:rPr lang="en">
                <a:latin typeface="Montserrat"/>
                <a:ea typeface="Montserrat"/>
                <a:cs typeface="Montserrat"/>
                <a:sym typeface="Montserrat"/>
              </a:rPr>
              <a:t> of the models</a:t>
            </a:r>
            <a:endParaRPr>
              <a:latin typeface="Montserrat"/>
              <a:ea typeface="Montserrat"/>
              <a:cs typeface="Montserrat"/>
              <a:sym typeface="Montserrat"/>
            </a:endParaRPr>
          </a:p>
        </p:txBody>
      </p:sp>
      <p:sp>
        <p:nvSpPr>
          <p:cNvPr id="708" name="Google Shape;708;p79"/>
          <p:cNvSpPr txBox="1"/>
          <p:nvPr/>
        </p:nvSpPr>
        <p:spPr>
          <a:xfrm>
            <a:off x="1180625" y="303425"/>
            <a:ext cx="770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dk1"/>
                </a:solidFill>
                <a:latin typeface="Montserrat"/>
                <a:ea typeface="Montserrat"/>
                <a:cs typeface="Montserrat"/>
                <a:sym typeface="Montserrat"/>
              </a:rPr>
              <a:t>R2    </a:t>
            </a:r>
            <a:r>
              <a:rPr lang="en" sz="1700">
                <a:solidFill>
                  <a:schemeClr val="dk1"/>
                </a:solidFill>
                <a:latin typeface="Montserrat"/>
                <a:ea typeface="Montserrat"/>
                <a:cs typeface="Montserrat"/>
                <a:sym typeface="Montserrat"/>
              </a:rPr>
              <a:t>      </a:t>
            </a:r>
            <a:r>
              <a:rPr lang="en" sz="2300">
                <a:solidFill>
                  <a:schemeClr val="dk1"/>
                </a:solidFill>
                <a:latin typeface="Montserrat"/>
                <a:ea typeface="Montserrat"/>
                <a:cs typeface="Montserrat"/>
                <a:sym typeface="Montserrat"/>
              </a:rPr>
              <a:t>R Squared ( Variance )</a:t>
            </a:r>
            <a:r>
              <a:rPr lang="en" sz="3800">
                <a:latin typeface="Montserrat"/>
                <a:ea typeface="Montserrat"/>
                <a:cs typeface="Montserrat"/>
                <a:sym typeface="Montserrat"/>
              </a:rPr>
              <a:t>    </a:t>
            </a:r>
            <a:r>
              <a:rPr lang="en" sz="1700">
                <a:latin typeface="Montserrat"/>
                <a:ea typeface="Montserrat"/>
                <a:cs typeface="Montserrat"/>
                <a:sym typeface="Montserrat"/>
              </a:rPr>
              <a:t>      </a:t>
            </a:r>
            <a:endParaRPr sz="2000">
              <a:latin typeface="Montserrat"/>
              <a:ea typeface="Montserrat"/>
              <a:cs typeface="Montserrat"/>
              <a:sym typeface="Montserrat"/>
            </a:endParaRPr>
          </a:p>
        </p:txBody>
      </p:sp>
      <p:pic>
        <p:nvPicPr>
          <p:cNvPr id="709" name="Google Shape;709;p79"/>
          <p:cNvPicPr preferRelativeResize="0"/>
          <p:nvPr/>
        </p:nvPicPr>
        <p:blipFill>
          <a:blip r:embed="rId3">
            <a:alphaModFix/>
          </a:blip>
          <a:stretch>
            <a:fillRect/>
          </a:stretch>
        </p:blipFill>
        <p:spPr>
          <a:xfrm>
            <a:off x="957350" y="1289450"/>
            <a:ext cx="3609613" cy="346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0"/>
          <p:cNvSpPr txBox="1"/>
          <p:nvPr/>
        </p:nvSpPr>
        <p:spPr>
          <a:xfrm>
            <a:off x="590900" y="1666988"/>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0">
              <a:latin typeface="Montserrat"/>
              <a:ea typeface="Montserrat"/>
              <a:cs typeface="Montserrat"/>
              <a:sym typeface="Montserrat"/>
            </a:endParaRPr>
          </a:p>
        </p:txBody>
      </p:sp>
      <p:sp>
        <p:nvSpPr>
          <p:cNvPr id="715" name="Google Shape;715;p80"/>
          <p:cNvSpPr txBox="1"/>
          <p:nvPr/>
        </p:nvSpPr>
        <p:spPr>
          <a:xfrm>
            <a:off x="1862100" y="711350"/>
            <a:ext cx="54198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Montserrat"/>
                <a:ea typeface="Montserrat"/>
                <a:cs typeface="Montserrat"/>
                <a:sym typeface="Montserrat"/>
              </a:rPr>
              <a:t>Usage of GridSearch Cross Validation </a:t>
            </a:r>
            <a:endParaRPr sz="3100">
              <a:latin typeface="Montserrat"/>
              <a:ea typeface="Montserrat"/>
              <a:cs typeface="Montserrat"/>
              <a:sym typeface="Montserrat"/>
            </a:endParaRPr>
          </a:p>
        </p:txBody>
      </p:sp>
      <p:sp>
        <p:nvSpPr>
          <p:cNvPr id="716" name="Google Shape;716;p80"/>
          <p:cNvSpPr txBox="1"/>
          <p:nvPr/>
        </p:nvSpPr>
        <p:spPr>
          <a:xfrm>
            <a:off x="475800" y="2345025"/>
            <a:ext cx="347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Technique used for finding the optimal parameter values from a given set of parameter values in a grid</a:t>
            </a:r>
            <a:endParaRPr>
              <a:latin typeface="Montserrat"/>
              <a:ea typeface="Montserrat"/>
              <a:cs typeface="Montserrat"/>
              <a:sym typeface="Montserrat"/>
            </a:endParaRPr>
          </a:p>
        </p:txBody>
      </p:sp>
      <p:sp>
        <p:nvSpPr>
          <p:cNvPr id="717" name="Google Shape;717;p80"/>
          <p:cNvSpPr txBox="1"/>
          <p:nvPr/>
        </p:nvSpPr>
        <p:spPr>
          <a:xfrm>
            <a:off x="5401975" y="2776125"/>
            <a:ext cx="32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18" name="Google Shape;718;p80"/>
          <p:cNvSpPr txBox="1"/>
          <p:nvPr/>
        </p:nvSpPr>
        <p:spPr>
          <a:xfrm>
            <a:off x="5985775" y="2398988"/>
            <a:ext cx="274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Applied to both Random Forest Regression and Decision Tree Regression</a:t>
            </a:r>
            <a:endParaRPr>
              <a:latin typeface="Montserrat"/>
              <a:ea typeface="Montserrat"/>
              <a:cs typeface="Montserrat"/>
              <a:sym typeface="Montserrat"/>
            </a:endParaRPr>
          </a:p>
        </p:txBody>
      </p:sp>
      <p:sp>
        <p:nvSpPr>
          <p:cNvPr id="719" name="Google Shape;719;p80"/>
          <p:cNvSpPr txBox="1"/>
          <p:nvPr/>
        </p:nvSpPr>
        <p:spPr>
          <a:xfrm>
            <a:off x="2783250" y="3543000"/>
            <a:ext cx="38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Leads to more Accurate Predictions</a:t>
            </a:r>
            <a:endParaRPr>
              <a:latin typeface="Montserrat"/>
              <a:ea typeface="Montserrat"/>
              <a:cs typeface="Montserrat"/>
              <a:sym typeface="Montserrat"/>
            </a:endParaRPr>
          </a:p>
        </p:txBody>
      </p:sp>
      <p:sp>
        <p:nvSpPr>
          <p:cNvPr id="720" name="Google Shape;720;p80"/>
          <p:cNvSpPr/>
          <p:nvPr/>
        </p:nvSpPr>
        <p:spPr>
          <a:xfrm flipH="1" rot="10800000">
            <a:off x="1130475" y="3269925"/>
            <a:ext cx="1566900" cy="628200"/>
          </a:xfrm>
          <a:prstGeom prst="bentArrow">
            <a:avLst>
              <a:gd fmla="val 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0"/>
          <p:cNvSpPr/>
          <p:nvPr/>
        </p:nvSpPr>
        <p:spPr>
          <a:xfrm rot="10800000">
            <a:off x="6265975" y="3269925"/>
            <a:ext cx="1566900" cy="628200"/>
          </a:xfrm>
          <a:prstGeom prst="bentArrow">
            <a:avLst>
              <a:gd fmla="val 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1"/>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727" name="Google Shape;727;p81"/>
          <p:cNvSpPr txBox="1"/>
          <p:nvPr/>
        </p:nvSpPr>
        <p:spPr>
          <a:xfrm>
            <a:off x="5498575" y="3296250"/>
            <a:ext cx="2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28" name="Google Shape;728;p81"/>
          <p:cNvSpPr txBox="1"/>
          <p:nvPr/>
        </p:nvSpPr>
        <p:spPr>
          <a:xfrm>
            <a:off x="801325" y="414250"/>
            <a:ext cx="8264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chemeClr val="dk1"/>
                </a:solidFill>
                <a:latin typeface="Montserrat"/>
                <a:ea typeface="Montserrat"/>
                <a:cs typeface="Montserrat"/>
                <a:sym typeface="Montserrat"/>
              </a:rPr>
              <a:t>Decision Tree</a:t>
            </a:r>
            <a:r>
              <a:rPr lang="en" sz="4400">
                <a:solidFill>
                  <a:schemeClr val="dk1"/>
                </a:solidFill>
                <a:latin typeface="Montserrat"/>
                <a:ea typeface="Montserrat"/>
                <a:cs typeface="Montserrat"/>
                <a:sym typeface="Montserrat"/>
              </a:rPr>
              <a:t> </a:t>
            </a:r>
            <a:r>
              <a:rPr lang="en" sz="38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           </a:t>
            </a:r>
            <a:r>
              <a:rPr lang="en" sz="3800">
                <a:latin typeface="Montserrat"/>
                <a:ea typeface="Montserrat"/>
                <a:cs typeface="Montserrat"/>
                <a:sym typeface="Montserrat"/>
              </a:rPr>
              <a:t>   </a:t>
            </a:r>
            <a:r>
              <a:rPr lang="en" sz="1700">
                <a:latin typeface="Montserrat"/>
                <a:ea typeface="Montserrat"/>
                <a:cs typeface="Montserrat"/>
                <a:sym typeface="Montserrat"/>
              </a:rPr>
              <a:t>      </a:t>
            </a:r>
            <a:endParaRPr sz="2000">
              <a:latin typeface="Montserrat"/>
              <a:ea typeface="Montserrat"/>
              <a:cs typeface="Montserrat"/>
              <a:sym typeface="Montserrat"/>
            </a:endParaRPr>
          </a:p>
        </p:txBody>
      </p:sp>
      <p:sp>
        <p:nvSpPr>
          <p:cNvPr id="729" name="Google Shape;729;p81"/>
          <p:cNvSpPr txBox="1"/>
          <p:nvPr/>
        </p:nvSpPr>
        <p:spPr>
          <a:xfrm>
            <a:off x="1209525" y="1520975"/>
            <a:ext cx="29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30" name="Google Shape;730;p81"/>
          <p:cNvSpPr txBox="1"/>
          <p:nvPr/>
        </p:nvSpPr>
        <p:spPr>
          <a:xfrm>
            <a:off x="1019025" y="1620750"/>
            <a:ext cx="30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31" name="Google Shape;731;p81"/>
          <p:cNvSpPr txBox="1"/>
          <p:nvPr/>
        </p:nvSpPr>
        <p:spPr>
          <a:xfrm>
            <a:off x="801325" y="1851225"/>
            <a:ext cx="7193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Uses a tree-like structure to predict a continuous target variable based on input features by recursively splitting the data.</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The algorithm selects the feature that provides the most information gain at each split to determine how to partition the data.</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Decision tree regression can make results more accurate by handling non-linear relationships, interactions between features, and missing values in the data, which allows it to capture complex patterns in the data that other algorithms may miss.</a:t>
            </a:r>
            <a:endParaRPr sz="1600">
              <a:latin typeface="Montserrat"/>
              <a:ea typeface="Montserrat"/>
              <a:cs typeface="Montserrat"/>
              <a:sym typeface="Montserrat"/>
            </a:endParaRPr>
          </a:p>
        </p:txBody>
      </p:sp>
      <p:pic>
        <p:nvPicPr>
          <p:cNvPr id="732" name="Google Shape;732;p81"/>
          <p:cNvPicPr preferRelativeResize="0"/>
          <p:nvPr/>
        </p:nvPicPr>
        <p:blipFill>
          <a:blip r:embed="rId3">
            <a:alphaModFix/>
          </a:blip>
          <a:stretch>
            <a:fillRect/>
          </a:stretch>
        </p:blipFill>
        <p:spPr>
          <a:xfrm>
            <a:off x="5306775" y="414250"/>
            <a:ext cx="1206500" cy="1206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2"/>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738" name="Google Shape;738;p82"/>
          <p:cNvSpPr txBox="1"/>
          <p:nvPr/>
        </p:nvSpPr>
        <p:spPr>
          <a:xfrm>
            <a:off x="5634625" y="1570163"/>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Measures the importance of each of the relevant features in predicting Market Value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39" name="Google Shape;739;p82"/>
          <p:cNvSpPr txBox="1"/>
          <p:nvPr/>
        </p:nvSpPr>
        <p:spPr>
          <a:xfrm>
            <a:off x="5498575" y="3296250"/>
            <a:ext cx="2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0" name="Google Shape;740;p82"/>
          <p:cNvSpPr txBox="1"/>
          <p:nvPr/>
        </p:nvSpPr>
        <p:spPr>
          <a:xfrm>
            <a:off x="5734400" y="2832275"/>
            <a:ext cx="26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Goals and assists is found to be the most important variable with an importance value of 0.38, followed by Age with an importance value of 0.07</a:t>
            </a:r>
            <a:endParaRPr>
              <a:latin typeface="Montserrat"/>
              <a:ea typeface="Montserrat"/>
              <a:cs typeface="Montserrat"/>
              <a:sym typeface="Montserrat"/>
            </a:endParaRPr>
          </a:p>
        </p:txBody>
      </p:sp>
      <p:sp>
        <p:nvSpPr>
          <p:cNvPr id="741" name="Google Shape;741;p82"/>
          <p:cNvSpPr txBox="1"/>
          <p:nvPr/>
        </p:nvSpPr>
        <p:spPr>
          <a:xfrm>
            <a:off x="801325" y="414250"/>
            <a:ext cx="8082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Montserrat"/>
                <a:ea typeface="Montserrat"/>
                <a:cs typeface="Montserrat"/>
                <a:sym typeface="Montserrat"/>
              </a:rPr>
              <a:t>Decision Tree</a:t>
            </a:r>
            <a:r>
              <a:rPr lang="en" sz="38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                         Feature Importance Plot</a:t>
            </a:r>
            <a:r>
              <a:rPr lang="en" sz="3800">
                <a:latin typeface="Montserrat"/>
                <a:ea typeface="Montserrat"/>
                <a:cs typeface="Montserrat"/>
                <a:sym typeface="Montserrat"/>
              </a:rPr>
              <a:t>    </a:t>
            </a:r>
            <a:r>
              <a:rPr lang="en" sz="1700">
                <a:latin typeface="Montserrat"/>
                <a:ea typeface="Montserrat"/>
                <a:cs typeface="Montserrat"/>
                <a:sym typeface="Montserrat"/>
              </a:rPr>
              <a:t>      </a:t>
            </a:r>
            <a:endParaRPr sz="2000">
              <a:latin typeface="Montserrat"/>
              <a:ea typeface="Montserrat"/>
              <a:cs typeface="Montserrat"/>
              <a:sym typeface="Montserrat"/>
            </a:endParaRPr>
          </a:p>
        </p:txBody>
      </p:sp>
      <p:pic>
        <p:nvPicPr>
          <p:cNvPr id="742" name="Google Shape;742;p82"/>
          <p:cNvPicPr preferRelativeResize="0"/>
          <p:nvPr/>
        </p:nvPicPr>
        <p:blipFill>
          <a:blip r:embed="rId3">
            <a:alphaModFix/>
          </a:blip>
          <a:stretch>
            <a:fillRect/>
          </a:stretch>
        </p:blipFill>
        <p:spPr>
          <a:xfrm>
            <a:off x="279400" y="1183750"/>
            <a:ext cx="4885211" cy="3453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type="title"/>
          </p:nvPr>
        </p:nvSpPr>
        <p:spPr>
          <a:xfrm>
            <a:off x="2714550" y="23174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6" name="Google Shape;496;p56"/>
          <p:cNvSpPr txBox="1"/>
          <p:nvPr>
            <p:ph idx="2" type="title"/>
          </p:nvPr>
        </p:nvSpPr>
        <p:spPr>
          <a:xfrm>
            <a:off x="3746550" y="1291738"/>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97" name="Google Shape;497;p56"/>
          <p:cNvSpPr txBox="1"/>
          <p:nvPr>
            <p:ph idx="1" type="subTitle"/>
          </p:nvPr>
        </p:nvSpPr>
        <p:spPr>
          <a:xfrm>
            <a:off x="2291400" y="31358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The Football Industry</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3"/>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748" name="Google Shape;748;p83"/>
          <p:cNvSpPr txBox="1"/>
          <p:nvPr/>
        </p:nvSpPr>
        <p:spPr>
          <a:xfrm>
            <a:off x="5498575" y="3296250"/>
            <a:ext cx="2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3"/>
          <p:cNvSpPr txBox="1"/>
          <p:nvPr/>
        </p:nvSpPr>
        <p:spPr>
          <a:xfrm>
            <a:off x="801325" y="414250"/>
            <a:ext cx="8264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chemeClr val="dk1"/>
                </a:solidFill>
                <a:latin typeface="Montserrat"/>
                <a:ea typeface="Montserrat"/>
                <a:cs typeface="Montserrat"/>
                <a:sym typeface="Montserrat"/>
              </a:rPr>
              <a:t>Random Forest</a:t>
            </a:r>
            <a:r>
              <a:rPr lang="en" sz="4400">
                <a:solidFill>
                  <a:schemeClr val="dk1"/>
                </a:solidFill>
                <a:latin typeface="Montserrat"/>
                <a:ea typeface="Montserrat"/>
                <a:cs typeface="Montserrat"/>
                <a:sym typeface="Montserrat"/>
              </a:rPr>
              <a:t>   </a:t>
            </a:r>
            <a:r>
              <a:rPr lang="en" sz="38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           </a:t>
            </a:r>
            <a:r>
              <a:rPr lang="en" sz="3800">
                <a:latin typeface="Montserrat"/>
                <a:ea typeface="Montserrat"/>
                <a:cs typeface="Montserrat"/>
                <a:sym typeface="Montserrat"/>
              </a:rPr>
              <a:t>   </a:t>
            </a:r>
            <a:r>
              <a:rPr lang="en" sz="1700">
                <a:latin typeface="Montserrat"/>
                <a:ea typeface="Montserrat"/>
                <a:cs typeface="Montserrat"/>
                <a:sym typeface="Montserrat"/>
              </a:rPr>
              <a:t>      </a:t>
            </a:r>
            <a:endParaRPr sz="2000">
              <a:latin typeface="Montserrat"/>
              <a:ea typeface="Montserrat"/>
              <a:cs typeface="Montserrat"/>
              <a:sym typeface="Montserrat"/>
            </a:endParaRPr>
          </a:p>
        </p:txBody>
      </p:sp>
      <p:sp>
        <p:nvSpPr>
          <p:cNvPr id="750" name="Google Shape;750;p83"/>
          <p:cNvSpPr txBox="1"/>
          <p:nvPr/>
        </p:nvSpPr>
        <p:spPr>
          <a:xfrm>
            <a:off x="1209525" y="1520975"/>
            <a:ext cx="29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51" name="Google Shape;751;p83"/>
          <p:cNvSpPr txBox="1"/>
          <p:nvPr/>
        </p:nvSpPr>
        <p:spPr>
          <a:xfrm>
            <a:off x="1019025" y="1620750"/>
            <a:ext cx="30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52" name="Google Shape;752;p83"/>
          <p:cNvSpPr txBox="1"/>
          <p:nvPr/>
        </p:nvSpPr>
        <p:spPr>
          <a:xfrm>
            <a:off x="801325" y="2042850"/>
            <a:ext cx="68490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Montserrat"/>
              <a:buChar char="●"/>
            </a:pPr>
            <a:r>
              <a:rPr lang="en" sz="2300">
                <a:latin typeface="Montserrat"/>
                <a:ea typeface="Montserrat"/>
                <a:cs typeface="Montserrat"/>
                <a:sym typeface="Montserrat"/>
              </a:rPr>
              <a:t>Builds a Multitude of Decision Trees</a:t>
            </a:r>
            <a:endParaRPr sz="2300">
              <a:latin typeface="Montserrat"/>
              <a:ea typeface="Montserrat"/>
              <a:cs typeface="Montserrat"/>
              <a:sym typeface="Montserrat"/>
            </a:endParaRPr>
          </a:p>
          <a:p>
            <a:pPr indent="-374650" lvl="0" marL="457200" rtl="0" algn="l">
              <a:spcBef>
                <a:spcPts val="0"/>
              </a:spcBef>
              <a:spcAft>
                <a:spcPts val="0"/>
              </a:spcAft>
              <a:buSzPts val="2300"/>
              <a:buFont typeface="Montserrat"/>
              <a:buChar char="●"/>
            </a:pPr>
            <a:r>
              <a:rPr lang="en" sz="2300">
                <a:latin typeface="Montserrat"/>
                <a:ea typeface="Montserrat"/>
                <a:cs typeface="Montserrat"/>
                <a:sym typeface="Montserrat"/>
              </a:rPr>
              <a:t>Trees </a:t>
            </a:r>
            <a:r>
              <a:rPr lang="en" sz="2300">
                <a:latin typeface="Montserrat"/>
                <a:ea typeface="Montserrat"/>
                <a:cs typeface="Montserrat"/>
                <a:sym typeface="Montserrat"/>
              </a:rPr>
              <a:t>protect each other from their individual errors</a:t>
            </a:r>
            <a:endParaRPr sz="2300">
              <a:latin typeface="Montserrat"/>
              <a:ea typeface="Montserrat"/>
              <a:cs typeface="Montserrat"/>
              <a:sym typeface="Montserrat"/>
            </a:endParaRPr>
          </a:p>
          <a:p>
            <a:pPr indent="-374650" lvl="0" marL="457200" rtl="0" algn="l">
              <a:spcBef>
                <a:spcPts val="0"/>
              </a:spcBef>
              <a:spcAft>
                <a:spcPts val="0"/>
              </a:spcAft>
              <a:buSzPts val="2300"/>
              <a:buFont typeface="Montserrat"/>
              <a:buChar char="●"/>
            </a:pPr>
            <a:r>
              <a:rPr lang="en" sz="2300">
                <a:latin typeface="Montserrat"/>
                <a:ea typeface="Montserrat"/>
                <a:cs typeface="Montserrat"/>
                <a:sym typeface="Montserrat"/>
              </a:rPr>
              <a:t>Allows us to predict variables more effectively</a:t>
            </a:r>
            <a:endParaRPr sz="2300">
              <a:latin typeface="Montserrat"/>
              <a:ea typeface="Montserrat"/>
              <a:cs typeface="Montserrat"/>
              <a:sym typeface="Montserrat"/>
            </a:endParaRPr>
          </a:p>
        </p:txBody>
      </p:sp>
      <p:pic>
        <p:nvPicPr>
          <p:cNvPr id="753" name="Google Shape;753;p83"/>
          <p:cNvPicPr preferRelativeResize="0"/>
          <p:nvPr/>
        </p:nvPicPr>
        <p:blipFill>
          <a:blip r:embed="rId3">
            <a:alphaModFix/>
          </a:blip>
          <a:stretch>
            <a:fillRect/>
          </a:stretch>
        </p:blipFill>
        <p:spPr>
          <a:xfrm>
            <a:off x="5421925" y="414250"/>
            <a:ext cx="1206500" cy="120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4"/>
          <p:cNvSpPr txBox="1"/>
          <p:nvPr/>
        </p:nvSpPr>
        <p:spPr>
          <a:xfrm>
            <a:off x="5884950" y="629625"/>
            <a:ext cx="2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p:txBody>
      </p:sp>
      <p:sp>
        <p:nvSpPr>
          <p:cNvPr id="759" name="Google Shape;759;p84"/>
          <p:cNvSpPr txBox="1"/>
          <p:nvPr/>
        </p:nvSpPr>
        <p:spPr>
          <a:xfrm>
            <a:off x="5634625" y="1570163"/>
            <a:ext cx="268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Measures the importance of each of the relevant features in predicting Market Value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0" name="Google Shape;760;p84"/>
          <p:cNvSpPr txBox="1"/>
          <p:nvPr/>
        </p:nvSpPr>
        <p:spPr>
          <a:xfrm>
            <a:off x="5498575" y="3296250"/>
            <a:ext cx="2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1" name="Google Shape;761;p84"/>
          <p:cNvSpPr txBox="1"/>
          <p:nvPr/>
        </p:nvSpPr>
        <p:spPr>
          <a:xfrm>
            <a:off x="5634625" y="3080550"/>
            <a:ext cx="268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Age is found to be the most important variable with an importance value of 0.09</a:t>
            </a:r>
            <a:endParaRPr>
              <a:latin typeface="Montserrat"/>
              <a:ea typeface="Montserrat"/>
              <a:cs typeface="Montserrat"/>
              <a:sym typeface="Montserrat"/>
            </a:endParaRPr>
          </a:p>
        </p:txBody>
      </p:sp>
      <p:sp>
        <p:nvSpPr>
          <p:cNvPr id="762" name="Google Shape;762;p84"/>
          <p:cNvSpPr txBox="1"/>
          <p:nvPr/>
        </p:nvSpPr>
        <p:spPr>
          <a:xfrm>
            <a:off x="801325" y="414250"/>
            <a:ext cx="8264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Montserrat"/>
                <a:ea typeface="Montserrat"/>
                <a:cs typeface="Montserrat"/>
                <a:sym typeface="Montserrat"/>
              </a:rPr>
              <a:t>Random Forest</a:t>
            </a:r>
            <a:r>
              <a:rPr lang="en" sz="38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           Feature Importance Plot</a:t>
            </a:r>
            <a:r>
              <a:rPr lang="en" sz="3800">
                <a:latin typeface="Montserrat"/>
                <a:ea typeface="Montserrat"/>
                <a:cs typeface="Montserrat"/>
                <a:sym typeface="Montserrat"/>
              </a:rPr>
              <a:t>    </a:t>
            </a:r>
            <a:r>
              <a:rPr lang="en" sz="1700">
                <a:latin typeface="Montserrat"/>
                <a:ea typeface="Montserrat"/>
                <a:cs typeface="Montserrat"/>
                <a:sym typeface="Montserrat"/>
              </a:rPr>
              <a:t>      </a:t>
            </a:r>
            <a:endParaRPr sz="2000">
              <a:latin typeface="Montserrat"/>
              <a:ea typeface="Montserrat"/>
              <a:cs typeface="Montserrat"/>
              <a:sym typeface="Montserrat"/>
            </a:endParaRPr>
          </a:p>
        </p:txBody>
      </p:sp>
      <p:pic>
        <p:nvPicPr>
          <p:cNvPr id="763" name="Google Shape;763;p84"/>
          <p:cNvPicPr preferRelativeResize="0"/>
          <p:nvPr/>
        </p:nvPicPr>
        <p:blipFill>
          <a:blip r:embed="rId3">
            <a:alphaModFix/>
          </a:blip>
          <a:stretch>
            <a:fillRect/>
          </a:stretch>
        </p:blipFill>
        <p:spPr>
          <a:xfrm>
            <a:off x="188675" y="1291350"/>
            <a:ext cx="4658576" cy="3266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5"/>
          <p:cNvSpPr txBox="1"/>
          <p:nvPr>
            <p:ph type="title"/>
          </p:nvPr>
        </p:nvSpPr>
        <p:spPr>
          <a:xfrm>
            <a:off x="2714550" y="2317475"/>
            <a:ext cx="5434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69" name="Google Shape;769;p85"/>
          <p:cNvSpPr txBox="1"/>
          <p:nvPr>
            <p:ph idx="2" type="title"/>
          </p:nvPr>
        </p:nvSpPr>
        <p:spPr>
          <a:xfrm>
            <a:off x="3746550" y="1291738"/>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770" name="Google Shape;770;p85"/>
          <p:cNvSpPr txBox="1"/>
          <p:nvPr>
            <p:ph idx="1" type="subTitle"/>
          </p:nvPr>
        </p:nvSpPr>
        <p:spPr>
          <a:xfrm>
            <a:off x="2291400" y="31358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What we learnt,our findings and  insights</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6"/>
          <p:cNvSpPr txBox="1"/>
          <p:nvPr/>
        </p:nvSpPr>
        <p:spPr>
          <a:xfrm>
            <a:off x="2287200" y="573850"/>
            <a:ext cx="4569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Montserrat"/>
                <a:ea typeface="Montserrat"/>
                <a:cs typeface="Montserrat"/>
                <a:sym typeface="Montserrat"/>
              </a:rPr>
              <a:t>What have we learnt?</a:t>
            </a:r>
            <a:endParaRPr sz="3100">
              <a:latin typeface="Montserrat"/>
              <a:ea typeface="Montserrat"/>
              <a:cs typeface="Montserrat"/>
              <a:sym typeface="Montserrat"/>
            </a:endParaRPr>
          </a:p>
        </p:txBody>
      </p:sp>
      <p:sp>
        <p:nvSpPr>
          <p:cNvPr id="776" name="Google Shape;776;p86"/>
          <p:cNvSpPr txBox="1"/>
          <p:nvPr/>
        </p:nvSpPr>
        <p:spPr>
          <a:xfrm>
            <a:off x="5401975" y="1339850"/>
            <a:ext cx="2553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Montserrat"/>
                <a:ea typeface="Montserrat"/>
                <a:cs typeface="Montserrat"/>
                <a:sym typeface="Montserrat"/>
              </a:rPr>
              <a:t>Applied Decision Tree Regression and Random Forest Regression on top of the standard Linear Regression to further enhance our predictions </a:t>
            </a:r>
            <a:endParaRPr sz="1700">
              <a:latin typeface="Montserrat"/>
              <a:ea typeface="Montserrat"/>
              <a:cs typeface="Montserrat"/>
              <a:sym typeface="Montserrat"/>
            </a:endParaRPr>
          </a:p>
        </p:txBody>
      </p:sp>
      <p:sp>
        <p:nvSpPr>
          <p:cNvPr id="777" name="Google Shape;777;p86"/>
          <p:cNvSpPr txBox="1"/>
          <p:nvPr/>
        </p:nvSpPr>
        <p:spPr>
          <a:xfrm>
            <a:off x="5401975" y="2776125"/>
            <a:ext cx="32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78" name="Google Shape;778;p86"/>
          <p:cNvSpPr txBox="1"/>
          <p:nvPr/>
        </p:nvSpPr>
        <p:spPr>
          <a:xfrm>
            <a:off x="552725" y="1493750"/>
            <a:ext cx="2693700" cy="197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1700">
                <a:solidFill>
                  <a:schemeClr val="dk1"/>
                </a:solidFill>
                <a:latin typeface="Montserrat"/>
                <a:ea typeface="Montserrat"/>
                <a:cs typeface="Montserrat"/>
                <a:sym typeface="Montserrat"/>
              </a:rPr>
              <a:t>Applied Cross Validation GridSearch to optimise our Machine Learning Models</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779" name="Google Shape;779;p86"/>
          <p:cNvPicPr preferRelativeResize="0"/>
          <p:nvPr/>
        </p:nvPicPr>
        <p:blipFill>
          <a:blip r:embed="rId3">
            <a:alphaModFix/>
          </a:blip>
          <a:stretch>
            <a:fillRect/>
          </a:stretch>
        </p:blipFill>
        <p:spPr>
          <a:xfrm>
            <a:off x="722749" y="3617750"/>
            <a:ext cx="2353675" cy="1193250"/>
          </a:xfrm>
          <a:prstGeom prst="rect">
            <a:avLst/>
          </a:prstGeom>
          <a:noFill/>
          <a:ln>
            <a:noFill/>
          </a:ln>
        </p:spPr>
      </p:pic>
      <p:pic>
        <p:nvPicPr>
          <p:cNvPr id="780" name="Google Shape;780;p86"/>
          <p:cNvPicPr preferRelativeResize="0"/>
          <p:nvPr/>
        </p:nvPicPr>
        <p:blipFill>
          <a:blip r:embed="rId4">
            <a:alphaModFix/>
          </a:blip>
          <a:stretch>
            <a:fillRect/>
          </a:stretch>
        </p:blipFill>
        <p:spPr>
          <a:xfrm>
            <a:off x="5910550" y="3617750"/>
            <a:ext cx="1593059" cy="1193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7"/>
          <p:cNvSpPr txBox="1"/>
          <p:nvPr/>
        </p:nvSpPr>
        <p:spPr>
          <a:xfrm>
            <a:off x="1234925" y="437800"/>
            <a:ext cx="6397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a:ea typeface="Montserrat"/>
                <a:cs typeface="Montserrat"/>
                <a:sym typeface="Montserrat"/>
              </a:rPr>
              <a:t>Our Findings and Insights</a:t>
            </a:r>
            <a:endParaRPr sz="3000">
              <a:latin typeface="Montserrat"/>
              <a:ea typeface="Montserrat"/>
              <a:cs typeface="Montserrat"/>
              <a:sym typeface="Montserrat"/>
            </a:endParaRPr>
          </a:p>
        </p:txBody>
      </p:sp>
      <p:sp>
        <p:nvSpPr>
          <p:cNvPr id="786" name="Google Shape;786;p87"/>
          <p:cNvSpPr txBox="1"/>
          <p:nvPr/>
        </p:nvSpPr>
        <p:spPr>
          <a:xfrm>
            <a:off x="81800" y="1235650"/>
            <a:ext cx="9144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	Based on Random Forest, Decision Tree Regression</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Age is the most important factor in </a:t>
            </a:r>
            <a:r>
              <a:rPr lang="en">
                <a:latin typeface="Montserrat"/>
                <a:ea typeface="Montserrat"/>
                <a:cs typeface="Montserrat"/>
                <a:sym typeface="Montserrat"/>
              </a:rPr>
              <a:t>determining</a:t>
            </a:r>
            <a:r>
              <a:rPr lang="en">
                <a:latin typeface="Montserrat"/>
                <a:ea typeface="Montserrat"/>
                <a:cs typeface="Montserrat"/>
                <a:sym typeface="Montserrat"/>
              </a:rPr>
              <a:t> Market Value of a player, followed by Goals + Assists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 general - a footballer’s prime is very closely linked to his/her age - affecting his Market Value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Decision Tree: Average R^2 Score: 0.695, Average RMSE Score: 10.136</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Random Forest Regressor: Average R^2 Score: 0.748 ,Average RMSE Score: 9.181</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457200" lvl="0" marL="0" rtl="0" algn="l">
              <a:spcBef>
                <a:spcPts val="0"/>
              </a:spcBef>
              <a:spcAft>
                <a:spcPts val="0"/>
              </a:spcAft>
              <a:buNone/>
            </a:pPr>
            <a:r>
              <a:rPr b="1" lang="en">
                <a:latin typeface="Montserrat"/>
                <a:ea typeface="Montserrat"/>
                <a:cs typeface="Montserrat"/>
                <a:sym typeface="Montserrat"/>
              </a:rPr>
              <a:t>Based On Linear Regression</a:t>
            </a:r>
            <a:endParaRPr b="1">
              <a:latin typeface="Montserrat"/>
              <a:ea typeface="Montserrat"/>
              <a:cs typeface="Montserrat"/>
              <a:sym typeface="Montserrat"/>
            </a:endParaRPr>
          </a:p>
          <a:p>
            <a:pPr indent="457200" lvl="0" marL="0" rtl="0" algn="l">
              <a:spcBef>
                <a:spcPts val="0"/>
              </a:spcBef>
              <a:spcAft>
                <a:spcPts val="0"/>
              </a:spcAft>
              <a:buNone/>
            </a:pPr>
            <a:r>
              <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Despite common belief that Market Value increases with Age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Age has a lack of positive correlation with Market Value (0.1012)</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On the other hand, Goals + Assists had the highest linear correlation with Market Value (0.52)</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8"/>
          <p:cNvSpPr txBox="1"/>
          <p:nvPr/>
        </p:nvSpPr>
        <p:spPr>
          <a:xfrm>
            <a:off x="366425" y="1448925"/>
            <a:ext cx="8330400" cy="27813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100">
                <a:latin typeface="Montserrat"/>
                <a:ea typeface="Montserrat"/>
                <a:cs typeface="Montserrat"/>
                <a:sym typeface="Montserrat"/>
              </a:rPr>
              <a:t>With the introduction of AI in the football industry,</a:t>
            </a:r>
            <a:endParaRPr sz="2100">
              <a:latin typeface="Montserrat"/>
              <a:ea typeface="Montserrat"/>
              <a:cs typeface="Montserrat"/>
              <a:sym typeface="Montserrat"/>
            </a:endParaRPr>
          </a:p>
          <a:p>
            <a:pPr indent="457200" lvl="0" marL="0" rtl="0" algn="l">
              <a:spcBef>
                <a:spcPts val="0"/>
              </a:spcBef>
              <a:spcAft>
                <a:spcPts val="0"/>
              </a:spcAft>
              <a:buNone/>
            </a:pPr>
            <a:r>
              <a:t/>
            </a:r>
            <a:endParaRPr sz="21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Analysts are </a:t>
            </a:r>
            <a:r>
              <a:rPr lang="en">
                <a:latin typeface="Montserrat"/>
                <a:ea typeface="Montserrat"/>
                <a:cs typeface="Montserrat"/>
                <a:sym typeface="Montserrat"/>
              </a:rPr>
              <a:t>better</a:t>
            </a:r>
            <a:r>
              <a:rPr lang="en">
                <a:latin typeface="Montserrat"/>
                <a:ea typeface="Montserrat"/>
                <a:cs typeface="Montserrat"/>
                <a:sym typeface="Montserrat"/>
              </a:rPr>
              <a:t> able to predict the Market Value of players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Factors such as Age, Goals + Assists which greatly influences a player’s market value should be considered seriously</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It is notable that Non-numeric factors also affect the Market Value of a player</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Positions such as Attacking Forwards tend to have higher Market Value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The Market Value of Players also converge &amp; are similar in particular leagues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Analysts should consider all such factors to avoid </a:t>
            </a:r>
            <a:r>
              <a:rPr lang="en">
                <a:latin typeface="Montserrat"/>
                <a:ea typeface="Montserrat"/>
                <a:cs typeface="Montserrat"/>
                <a:sym typeface="Montserrat"/>
              </a:rPr>
              <a:t>overpaying</a:t>
            </a:r>
            <a:r>
              <a:rPr lang="en">
                <a:latin typeface="Montserrat"/>
                <a:ea typeface="Montserrat"/>
                <a:cs typeface="Montserrat"/>
                <a:sym typeface="Montserrat"/>
              </a:rPr>
              <a:t> an inflated price for football players and </a:t>
            </a:r>
            <a:r>
              <a:rPr lang="en">
                <a:latin typeface="Montserrat"/>
                <a:ea typeface="Montserrat"/>
                <a:cs typeface="Montserrat"/>
                <a:sym typeface="Montserrat"/>
              </a:rPr>
              <a:t>their</a:t>
            </a:r>
            <a:r>
              <a:rPr lang="en">
                <a:latin typeface="Montserrat"/>
                <a:ea typeface="Montserrat"/>
                <a:cs typeface="Montserrat"/>
                <a:sym typeface="Montserrat"/>
              </a:rPr>
              <a:t> transfer fees (a.k.a neymar 222 million euros)</a:t>
            </a:r>
            <a:endParaRPr>
              <a:latin typeface="Montserrat"/>
              <a:ea typeface="Montserrat"/>
              <a:cs typeface="Montserrat"/>
              <a:sym typeface="Montserrat"/>
            </a:endParaRPr>
          </a:p>
        </p:txBody>
      </p:sp>
      <p:sp>
        <p:nvSpPr>
          <p:cNvPr id="792" name="Google Shape;792;p88"/>
          <p:cNvSpPr txBox="1"/>
          <p:nvPr/>
        </p:nvSpPr>
        <p:spPr>
          <a:xfrm>
            <a:off x="125" y="33505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a:ea typeface="Montserrat"/>
                <a:cs typeface="Montserrat"/>
                <a:sym typeface="Montserrat"/>
              </a:rPr>
              <a:t>Real World Application</a:t>
            </a:r>
            <a:endParaRPr sz="3000">
              <a:latin typeface="Montserrat"/>
              <a:ea typeface="Montserrat"/>
              <a:cs typeface="Montserrat"/>
              <a:sym typeface="Montserrat"/>
            </a:endParaRPr>
          </a:p>
        </p:txBody>
      </p:sp>
      <p:pic>
        <p:nvPicPr>
          <p:cNvPr id="793" name="Google Shape;793;p88"/>
          <p:cNvPicPr preferRelativeResize="0"/>
          <p:nvPr/>
        </p:nvPicPr>
        <p:blipFill>
          <a:blip r:embed="rId3">
            <a:alphaModFix/>
          </a:blip>
          <a:stretch>
            <a:fillRect/>
          </a:stretch>
        </p:blipFill>
        <p:spPr>
          <a:xfrm>
            <a:off x="6982375" y="233850"/>
            <a:ext cx="848900" cy="84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9"/>
          <p:cNvSpPr txBox="1"/>
          <p:nvPr>
            <p:ph type="title"/>
          </p:nvPr>
        </p:nvSpPr>
        <p:spPr>
          <a:xfrm>
            <a:off x="2013625" y="764000"/>
            <a:ext cx="4971600" cy="27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t>You</a:t>
            </a:r>
            <a:endParaRPr/>
          </a:p>
        </p:txBody>
      </p:sp>
      <p:sp>
        <p:nvSpPr>
          <p:cNvPr id="799" name="Google Shape;799;p89"/>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0"/>
          <p:cNvSpPr txBox="1"/>
          <p:nvPr>
            <p:ph idx="1" type="subTitle"/>
          </p:nvPr>
        </p:nvSpPr>
        <p:spPr>
          <a:xfrm>
            <a:off x="778175" y="1735900"/>
            <a:ext cx="3957600" cy="2889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u="sng"/>
          </a:p>
          <a:p>
            <a:pPr indent="0" lvl="0" marL="457200" rtl="0" algn="ctr">
              <a:spcBef>
                <a:spcPts val="1000"/>
              </a:spcBef>
              <a:spcAft>
                <a:spcPts val="0"/>
              </a:spcAft>
              <a:buNone/>
            </a:pPr>
            <a:r>
              <a:t/>
            </a:r>
            <a:endParaRPr/>
          </a:p>
          <a:p>
            <a:pPr indent="0" lvl="0" marL="457200" rtl="0" algn="ctr">
              <a:spcBef>
                <a:spcPts val="1000"/>
              </a:spcBef>
              <a:spcAft>
                <a:spcPts val="1000"/>
              </a:spcAft>
              <a:buNone/>
            </a:pPr>
            <a:r>
              <a:t/>
            </a:r>
            <a:endParaRPr/>
          </a:p>
        </p:txBody>
      </p:sp>
      <p:sp>
        <p:nvSpPr>
          <p:cNvPr id="805" name="Google Shape;805;p9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
        <p:nvSpPr>
          <p:cNvPr id="806" name="Google Shape;806;p90"/>
          <p:cNvSpPr txBox="1"/>
          <p:nvPr/>
        </p:nvSpPr>
        <p:spPr>
          <a:xfrm>
            <a:off x="60500" y="1242700"/>
            <a:ext cx="8088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Chauhan, N. S. (n.d.). Decision Tree Algorithm, Explained - KDnuggets. KDnuggets. </a:t>
            </a:r>
            <a:r>
              <a:rPr lang="en" u="sng">
                <a:solidFill>
                  <a:schemeClr val="hlink"/>
                </a:solidFill>
                <a:latin typeface="Montserrat"/>
                <a:ea typeface="Montserrat"/>
                <a:cs typeface="Montserrat"/>
                <a:sym typeface="Montserrat"/>
                <a:hlinkClick r:id="rId3"/>
              </a:rPr>
              <a:t>https://www.kdnuggets.com/decision-tree-algorithm-explained.html</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solidFill>
                  <a:schemeClr val="dk1"/>
                </a:solidFill>
                <a:latin typeface="Montserrat"/>
                <a:ea typeface="Montserrat"/>
                <a:cs typeface="Montserrat"/>
                <a:sym typeface="Montserrat"/>
              </a:rPr>
              <a:t>Football Market Size, Share, Trends | Industry Forecast 2023-2028. (n.d.). Football Market Size, Share, Trends | Industry Forecast 2023-2028. </a:t>
            </a:r>
            <a:r>
              <a:rPr lang="en" u="sng">
                <a:solidFill>
                  <a:schemeClr val="dk1"/>
                </a:solidFill>
                <a:latin typeface="Montserrat"/>
                <a:ea typeface="Montserrat"/>
                <a:cs typeface="Montserrat"/>
                <a:sym typeface="Montserrat"/>
                <a:hlinkClick r:id="rId4">
                  <a:extLst>
                    <a:ext uri="{A12FA001-AC4F-418D-AE19-62706E023703}">
                      <ahyp:hlinkClr val="tx"/>
                    </a:ext>
                  </a:extLst>
                </a:hlinkClick>
              </a:rPr>
              <a:t>https://www.imarcgroup.com/football-market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R-Squared. (n.d.). Corporate Finance Institute. </a:t>
            </a:r>
            <a:r>
              <a:rPr lang="en" u="sng">
                <a:solidFill>
                  <a:schemeClr val="hlink"/>
                </a:solidFill>
                <a:latin typeface="Montserrat"/>
                <a:ea typeface="Montserrat"/>
                <a:cs typeface="Montserrat"/>
                <a:sym typeface="Montserrat"/>
                <a:hlinkClick r:id="rId5"/>
              </a:rPr>
              <a:t>https://corporatefinanceinstitute.com/resources/data-science/r-squared/</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Root Mean Square Error (RMSE). (n.d.). C3 AI. </a:t>
            </a:r>
            <a:r>
              <a:rPr lang="en" u="sng">
                <a:solidFill>
                  <a:schemeClr val="hlink"/>
                </a:solidFill>
                <a:latin typeface="Montserrat"/>
                <a:ea typeface="Montserrat"/>
                <a:cs typeface="Montserrat"/>
                <a:sym typeface="Montserrat"/>
                <a:hlinkClick r:id="rId6"/>
              </a:rPr>
              <a:t>https://c3.ai/glossary/data-science/root-mean-square-error-rmse/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solidFill>
                  <a:schemeClr val="dk1"/>
                </a:solidFill>
                <a:latin typeface="Montserrat"/>
                <a:ea typeface="Montserrat"/>
                <a:cs typeface="Montserrat"/>
                <a:sym typeface="Montserrat"/>
              </a:rPr>
              <a:t>Yiu, T. (2021, September 29). Understanding Random Forest. Medium. </a:t>
            </a:r>
            <a:r>
              <a:rPr lang="en" u="sng">
                <a:solidFill>
                  <a:schemeClr val="dk1"/>
                </a:solidFill>
                <a:latin typeface="Montserrat"/>
                <a:ea typeface="Montserrat"/>
                <a:cs typeface="Montserrat"/>
                <a:sym typeface="Montserrat"/>
                <a:hlinkClick r:id="rId7">
                  <a:extLst>
                    <a:ext uri="{A12FA001-AC4F-418D-AE19-62706E023703}">
                      <ahyp:hlinkClr val="tx"/>
                    </a:ext>
                  </a:extLst>
                </a:hlinkClick>
              </a:rPr>
              <a:t>https://towardsdatascience.com/understanding-random-forest-58381e0602d2</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txBox="1"/>
          <p:nvPr>
            <p:ph type="title"/>
          </p:nvPr>
        </p:nvSpPr>
        <p:spPr>
          <a:xfrm>
            <a:off x="226775" y="1749600"/>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t>$</a:t>
            </a:r>
            <a:r>
              <a:rPr lang="en" sz="8500"/>
              <a:t>3.2 Billion </a:t>
            </a:r>
            <a:endParaRPr sz="8500"/>
          </a:p>
        </p:txBody>
      </p:sp>
      <p:sp>
        <p:nvSpPr>
          <p:cNvPr id="503" name="Google Shape;503;p57"/>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Market Size of the Football Industry in 2022</a:t>
            </a:r>
            <a:endParaRPr/>
          </a:p>
        </p:txBody>
      </p:sp>
      <p:pic>
        <p:nvPicPr>
          <p:cNvPr id="504" name="Google Shape;504;p57"/>
          <p:cNvPicPr preferRelativeResize="0"/>
          <p:nvPr/>
        </p:nvPicPr>
        <p:blipFill>
          <a:blip r:embed="rId3">
            <a:alphaModFix/>
          </a:blip>
          <a:stretch>
            <a:fillRect/>
          </a:stretch>
        </p:blipFill>
        <p:spPr>
          <a:xfrm>
            <a:off x="5896700" y="960338"/>
            <a:ext cx="2598650" cy="346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Who do you think will be football's next most expensive player? Which player do you think is worth the most? Share your thoughts in the comments below. &#10;&#10;If you’re a football fan born in the 1980s, names like Roberto Baggio, Alan Shearer and Ronaldo (as in Brazilian Ronaldo) will invariably make your eyes light up. But what do these guys have in common apart from the fact that they captured the imagination of millions of football fans around the world? They were all the most expensive football player on the planet at some point in the 1990s.&#10;&#10;When Roberto Baggio joined Juventus ahead of the 1990/91 season, the record champions of Serie A transferred €12.9 million to Fiorentina, breaking the transfer record previously set by a certain Diego Maradona’s move from Barcelona to Napoli in 1984. While Baggio was soon to be eclipsed by Gianluca Vialli, who also joined Juventus for €16.5 million in 1992, both transfers would have barely made any headlines 30 years later.&#10;&#10;As football has turned into a global entertainment industry, dominated by sports conglomerates, oligarchs and oil-rich investment groups, transfer fees have escalated rather quickly, particularly since the 2010s when Welshman Gareth Bale became the first €100-million player. According to Transfermarkt.com, Bale joined Real Madrid in 2013 for a fee of €101 million, surpassing Cristiano Ronaldo who had moved to Madrid for €94 million four years earlier.&#10;&#10;Since Bale’s record move in 2013, 11 more players have joined the triple-digit club, with Brazilian Neymar the only one to be transferred for more than €200 million. Looking at the top 10, it becomes clear that spending big doesn’t guarantee success on the pitch. In fact, one could argue that most members of the €100-million club failed to meet expectations after their big-money moves." id="509" name="Google Shape;509;p58" title="Statista Racing Bar: Fantastic Football Transfers">
            <a:hlinkClick r:id="rId3"/>
          </p:cNvPr>
          <p:cNvPicPr preferRelativeResize="0"/>
          <p:nvPr/>
        </p:nvPicPr>
        <p:blipFill>
          <a:blip r:embed="rId4">
            <a:alphaModFix/>
          </a:blip>
          <a:stretch>
            <a:fillRect/>
          </a:stretch>
        </p:blipFill>
        <p:spPr>
          <a:xfrm>
            <a:off x="1253925" y="1142625"/>
            <a:ext cx="6636150" cy="3732825"/>
          </a:xfrm>
          <a:prstGeom prst="rect">
            <a:avLst/>
          </a:prstGeom>
          <a:noFill/>
          <a:ln>
            <a:noFill/>
          </a:ln>
        </p:spPr>
      </p:pic>
      <p:sp>
        <p:nvSpPr>
          <p:cNvPr id="510" name="Google Shape;510;p58"/>
          <p:cNvSpPr txBox="1"/>
          <p:nvPr/>
        </p:nvSpPr>
        <p:spPr>
          <a:xfrm>
            <a:off x="598350" y="385475"/>
            <a:ext cx="794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Vidaloka"/>
                <a:ea typeface="Vidaloka"/>
                <a:cs typeface="Vidaloka"/>
                <a:sym typeface="Vidaloka"/>
              </a:rPr>
              <a:t>Ever C</a:t>
            </a:r>
            <a:r>
              <a:rPr lang="en" sz="3000">
                <a:latin typeface="Vidaloka"/>
                <a:ea typeface="Vidaloka"/>
                <a:cs typeface="Vidaloka"/>
                <a:sym typeface="Vidaloka"/>
              </a:rPr>
              <a:t>hanging</a:t>
            </a:r>
            <a:r>
              <a:rPr lang="en" sz="3000">
                <a:latin typeface="Vidaloka"/>
                <a:ea typeface="Vidaloka"/>
                <a:cs typeface="Vidaloka"/>
                <a:sym typeface="Vidaloka"/>
              </a:rPr>
              <a:t> Market Value of Players</a:t>
            </a:r>
            <a:endParaRPr sz="3000">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nvSpPr>
        <p:spPr>
          <a:xfrm>
            <a:off x="366425" y="1448925"/>
            <a:ext cx="833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0">
                <a:latin typeface="Montserrat"/>
                <a:ea typeface="Montserrat"/>
                <a:cs typeface="Montserrat"/>
                <a:sym typeface="Montserrat"/>
              </a:rPr>
              <a:t>Goal</a:t>
            </a:r>
            <a:endParaRPr sz="10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0"/>
          <p:cNvSpPr txBox="1"/>
          <p:nvPr/>
        </p:nvSpPr>
        <p:spPr>
          <a:xfrm>
            <a:off x="235650" y="1148925"/>
            <a:ext cx="86727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Montserrat"/>
                <a:ea typeface="Montserrat"/>
                <a:cs typeface="Montserrat"/>
                <a:sym typeface="Montserrat"/>
              </a:rPr>
              <a:t>What is the </a:t>
            </a:r>
            <a:r>
              <a:rPr b="1" lang="en" sz="3100">
                <a:latin typeface="Montserrat"/>
                <a:ea typeface="Montserrat"/>
                <a:cs typeface="Montserrat"/>
                <a:sym typeface="Montserrat"/>
              </a:rPr>
              <a:t>most important </a:t>
            </a:r>
            <a:r>
              <a:rPr b="1" lang="en" sz="3100">
                <a:latin typeface="Montserrat"/>
                <a:ea typeface="Montserrat"/>
                <a:cs typeface="Montserrat"/>
                <a:sym typeface="Montserrat"/>
              </a:rPr>
              <a:t>variable</a:t>
            </a:r>
            <a:r>
              <a:rPr lang="en" sz="3100">
                <a:latin typeface="Montserrat"/>
                <a:ea typeface="Montserrat"/>
                <a:cs typeface="Montserrat"/>
                <a:sym typeface="Montserrat"/>
              </a:rPr>
              <a:t> in predicting market value of a player?</a:t>
            </a:r>
            <a:endParaRPr sz="3100">
              <a:latin typeface="Montserrat"/>
              <a:ea typeface="Montserrat"/>
              <a:cs typeface="Montserrat"/>
              <a:sym typeface="Montserrat"/>
            </a:endParaRPr>
          </a:p>
        </p:txBody>
      </p:sp>
      <p:pic>
        <p:nvPicPr>
          <p:cNvPr id="521" name="Google Shape;521;p60"/>
          <p:cNvPicPr preferRelativeResize="0"/>
          <p:nvPr/>
        </p:nvPicPr>
        <p:blipFill>
          <a:blip r:embed="rId3">
            <a:alphaModFix/>
          </a:blip>
          <a:stretch>
            <a:fillRect/>
          </a:stretch>
        </p:blipFill>
        <p:spPr>
          <a:xfrm>
            <a:off x="2621613" y="2491450"/>
            <a:ext cx="3900775" cy="219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1"/>
          <p:cNvSpPr txBox="1"/>
          <p:nvPr/>
        </p:nvSpPr>
        <p:spPr>
          <a:xfrm>
            <a:off x="1748100" y="672375"/>
            <a:ext cx="110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Age</a:t>
            </a:r>
            <a:endParaRPr sz="2400">
              <a:latin typeface="Montserrat"/>
              <a:ea typeface="Montserrat"/>
              <a:cs typeface="Montserrat"/>
              <a:sym typeface="Montserrat"/>
            </a:endParaRPr>
          </a:p>
        </p:txBody>
      </p:sp>
      <p:sp>
        <p:nvSpPr>
          <p:cNvPr id="527" name="Google Shape;527;p61"/>
          <p:cNvSpPr txBox="1"/>
          <p:nvPr/>
        </p:nvSpPr>
        <p:spPr>
          <a:xfrm>
            <a:off x="828700" y="2660300"/>
            <a:ext cx="249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Position</a:t>
            </a:r>
            <a:endParaRPr sz="2400">
              <a:latin typeface="Montserrat"/>
              <a:ea typeface="Montserrat"/>
              <a:cs typeface="Montserrat"/>
              <a:sym typeface="Montserrat"/>
            </a:endParaRPr>
          </a:p>
        </p:txBody>
      </p:sp>
      <p:sp>
        <p:nvSpPr>
          <p:cNvPr id="528" name="Google Shape;528;p61"/>
          <p:cNvSpPr txBox="1"/>
          <p:nvPr/>
        </p:nvSpPr>
        <p:spPr>
          <a:xfrm>
            <a:off x="5222850" y="601750"/>
            <a:ext cx="279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Goals and Assists</a:t>
            </a:r>
            <a:endParaRPr sz="2400">
              <a:latin typeface="Montserrat"/>
              <a:ea typeface="Montserrat"/>
              <a:cs typeface="Montserrat"/>
              <a:sym typeface="Montserrat"/>
            </a:endParaRPr>
          </a:p>
        </p:txBody>
      </p:sp>
      <p:sp>
        <p:nvSpPr>
          <p:cNvPr id="529" name="Google Shape;529;p61"/>
          <p:cNvSpPr txBox="1"/>
          <p:nvPr/>
        </p:nvSpPr>
        <p:spPr>
          <a:xfrm>
            <a:off x="3472775" y="3493675"/>
            <a:ext cx="160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Minutes Played</a:t>
            </a:r>
            <a:endParaRPr sz="2400">
              <a:latin typeface="Montserrat"/>
              <a:ea typeface="Montserrat"/>
              <a:cs typeface="Montserrat"/>
              <a:sym typeface="Montserrat"/>
            </a:endParaRPr>
          </a:p>
        </p:txBody>
      </p:sp>
      <p:sp>
        <p:nvSpPr>
          <p:cNvPr id="530" name="Google Shape;530;p61"/>
          <p:cNvSpPr txBox="1"/>
          <p:nvPr/>
        </p:nvSpPr>
        <p:spPr>
          <a:xfrm>
            <a:off x="6746500" y="2250125"/>
            <a:ext cx="2093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Club</a:t>
            </a:r>
            <a:r>
              <a:rPr lang="en" sz="2400">
                <a:latin typeface="Montserrat"/>
                <a:ea typeface="Montserrat"/>
                <a:cs typeface="Montserrat"/>
                <a:sym typeface="Montserrat"/>
              </a:rPr>
              <a:t> Ranking</a:t>
            </a:r>
            <a:endParaRPr sz="2400">
              <a:latin typeface="Montserrat"/>
              <a:ea typeface="Montserrat"/>
              <a:cs typeface="Montserrat"/>
              <a:sym typeface="Montserrat"/>
            </a:endParaRPr>
          </a:p>
        </p:txBody>
      </p:sp>
      <p:sp>
        <p:nvSpPr>
          <p:cNvPr id="531" name="Google Shape;531;p61"/>
          <p:cNvSpPr txBox="1"/>
          <p:nvPr/>
        </p:nvSpPr>
        <p:spPr>
          <a:xfrm>
            <a:off x="3139888" y="2133150"/>
            <a:ext cx="3166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latin typeface="Montserrat"/>
                <a:ea typeface="Montserrat"/>
                <a:cs typeface="Montserrat"/>
                <a:sym typeface="Montserrat"/>
              </a:rPr>
              <a:t>Variables</a:t>
            </a:r>
            <a:endParaRPr sz="4500">
              <a:latin typeface="Montserrat"/>
              <a:ea typeface="Montserrat"/>
              <a:cs typeface="Montserrat"/>
              <a:sym typeface="Montserrat"/>
            </a:endParaRPr>
          </a:p>
        </p:txBody>
      </p:sp>
      <p:pic>
        <p:nvPicPr>
          <p:cNvPr id="532" name="Google Shape;532;p61"/>
          <p:cNvPicPr preferRelativeResize="0"/>
          <p:nvPr/>
        </p:nvPicPr>
        <p:blipFill>
          <a:blip r:embed="rId3">
            <a:alphaModFix/>
          </a:blip>
          <a:stretch>
            <a:fillRect/>
          </a:stretch>
        </p:blipFill>
        <p:spPr>
          <a:xfrm>
            <a:off x="1789175" y="1226475"/>
            <a:ext cx="877201" cy="877199"/>
          </a:xfrm>
          <a:prstGeom prst="rect">
            <a:avLst/>
          </a:prstGeom>
          <a:noFill/>
          <a:ln>
            <a:noFill/>
          </a:ln>
        </p:spPr>
      </p:pic>
      <p:pic>
        <p:nvPicPr>
          <p:cNvPr id="533" name="Google Shape;533;p61"/>
          <p:cNvPicPr preferRelativeResize="0"/>
          <p:nvPr/>
        </p:nvPicPr>
        <p:blipFill>
          <a:blip r:embed="rId4">
            <a:alphaModFix/>
          </a:blip>
          <a:stretch>
            <a:fillRect/>
          </a:stretch>
        </p:blipFill>
        <p:spPr>
          <a:xfrm>
            <a:off x="7043425" y="3173525"/>
            <a:ext cx="877199" cy="877201"/>
          </a:xfrm>
          <a:prstGeom prst="rect">
            <a:avLst/>
          </a:prstGeom>
          <a:noFill/>
          <a:ln>
            <a:noFill/>
          </a:ln>
        </p:spPr>
      </p:pic>
      <p:pic>
        <p:nvPicPr>
          <p:cNvPr id="534" name="Google Shape;534;p61"/>
          <p:cNvPicPr preferRelativeResize="0"/>
          <p:nvPr/>
        </p:nvPicPr>
        <p:blipFill>
          <a:blip r:embed="rId5">
            <a:alphaModFix/>
          </a:blip>
          <a:stretch>
            <a:fillRect/>
          </a:stretch>
        </p:blipFill>
        <p:spPr>
          <a:xfrm>
            <a:off x="4811200" y="3516775"/>
            <a:ext cx="877201" cy="877201"/>
          </a:xfrm>
          <a:prstGeom prst="rect">
            <a:avLst/>
          </a:prstGeom>
          <a:noFill/>
          <a:ln>
            <a:noFill/>
          </a:ln>
        </p:spPr>
      </p:pic>
      <p:pic>
        <p:nvPicPr>
          <p:cNvPr id="535" name="Google Shape;535;p61"/>
          <p:cNvPicPr preferRelativeResize="0"/>
          <p:nvPr/>
        </p:nvPicPr>
        <p:blipFill>
          <a:blip r:embed="rId6">
            <a:alphaModFix/>
          </a:blip>
          <a:stretch>
            <a:fillRect/>
          </a:stretch>
        </p:blipFill>
        <p:spPr>
          <a:xfrm>
            <a:off x="1034775" y="3214400"/>
            <a:ext cx="1040525" cy="1040525"/>
          </a:xfrm>
          <a:prstGeom prst="rect">
            <a:avLst/>
          </a:prstGeom>
          <a:noFill/>
          <a:ln>
            <a:noFill/>
          </a:ln>
        </p:spPr>
      </p:pic>
      <p:pic>
        <p:nvPicPr>
          <p:cNvPr id="536" name="Google Shape;536;p61"/>
          <p:cNvPicPr preferRelativeResize="0"/>
          <p:nvPr/>
        </p:nvPicPr>
        <p:blipFill>
          <a:blip r:embed="rId7">
            <a:alphaModFix/>
          </a:blip>
          <a:stretch>
            <a:fillRect/>
          </a:stretch>
        </p:blipFill>
        <p:spPr>
          <a:xfrm>
            <a:off x="6126825" y="1112325"/>
            <a:ext cx="991350" cy="99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2"/>
          <p:cNvSpPr txBox="1"/>
          <p:nvPr>
            <p:ph type="title"/>
          </p:nvPr>
        </p:nvSpPr>
        <p:spPr>
          <a:xfrm>
            <a:off x="2714550" y="2317475"/>
            <a:ext cx="44277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542" name="Google Shape;542;p62"/>
          <p:cNvSpPr txBox="1"/>
          <p:nvPr>
            <p:ph idx="2" type="title"/>
          </p:nvPr>
        </p:nvSpPr>
        <p:spPr>
          <a:xfrm>
            <a:off x="3746550" y="1291738"/>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43" name="Google Shape;543;p62"/>
          <p:cNvSpPr txBox="1"/>
          <p:nvPr>
            <p:ph idx="1" type="subTitle"/>
          </p:nvPr>
        </p:nvSpPr>
        <p:spPr>
          <a:xfrm>
            <a:off x="2173500" y="31833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Cleaning and visualising the data</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